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9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39" r:id="rId20"/>
    <p:sldId id="340" r:id="rId21"/>
    <p:sldId id="34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6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6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6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E8EE44E-89C8-43A1-BA90-779E10884198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522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2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If you want to make a cross from two strains are genetically diverse on Chr 19 at 20 Mb, which two would you select?</a:t>
            </a:r>
          </a:p>
        </p:txBody>
      </p:sp>
      <p:sp>
        <p:nvSpPr>
          <p:cNvPr id="1427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FFA1A35F-EBBB-40A6-B084-A3F1463DB24F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48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2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Which mitochondrial chromosome will the F2s have?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Which Y chromosome will the male F2s have?</a:t>
            </a:r>
          </a:p>
        </p:txBody>
      </p:sp>
      <p:sp>
        <p:nvSpPr>
          <p:cNvPr id="1430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2C88149A-D31C-4679-88EB-866333D807DF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889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3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33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EBE72AA1-9178-46C6-B785-B212D63010D9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02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3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36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5097748C-014C-4824-A705-C8BB452FF42A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3047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3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39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92C62B76-E123-40C3-A91D-4A1234FD7BB6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6037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4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42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02AC1830-335E-495E-87BF-8C0DD9CF5988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265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9013" cy="3598863"/>
          </a:xfrm>
          <a:prstGeom prst="rect">
            <a:avLst/>
          </a:prstGeom>
        </p:spPr>
      </p:sp>
      <p:sp>
        <p:nvSpPr>
          <p:cNvPr id="144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Why would you want to vary the founder order at the top of the funnel?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What is different about each CC line?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Which founder contributes the M chromosome?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Which founder contributes the Y chromosome?</a:t>
            </a: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445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EF7DDE99-3D2E-458F-A1F8-71511B3A50B1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75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9013" cy="3598863"/>
          </a:xfrm>
          <a:prstGeom prst="rect">
            <a:avLst/>
          </a:prstGeom>
        </p:spPr>
      </p:sp>
      <p:sp>
        <p:nvSpPr>
          <p:cNvPr id="144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48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59BD4142-6082-43EE-8752-37F2DDE3F309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7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3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pic>
        <p:nvPicPr>
          <p:cNvPr id="4" name="Picture 6"/>
          <p:cNvPicPr/>
          <p:nvPr/>
        </p:nvPicPr>
        <p:blipFill>
          <a:blip r:embed="rId16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457200" y="0"/>
            <a:ext cx="5490720" cy="685692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4"/>
          <p:cNvSpPr/>
          <p:nvPr/>
        </p:nvSpPr>
        <p:spPr>
          <a:xfrm>
            <a:off x="0" y="0"/>
            <a:ext cx="456120" cy="685692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48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0" y="0"/>
            <a:ext cx="151200" cy="685692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4"/>
          <p:cNvSpPr/>
          <p:nvPr/>
        </p:nvSpPr>
        <p:spPr>
          <a:xfrm>
            <a:off x="152280" y="0"/>
            <a:ext cx="303840" cy="685692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1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92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9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2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3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134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13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4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5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176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0" y="0"/>
            <a:ext cx="151200" cy="685692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" name="CustomShape 4"/>
          <p:cNvSpPr/>
          <p:nvPr/>
        </p:nvSpPr>
        <p:spPr>
          <a:xfrm>
            <a:off x="152280" y="0"/>
            <a:ext cx="303840" cy="685692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Line 1"/>
          <p:cNvSpPr/>
          <p:nvPr/>
        </p:nvSpPr>
        <p:spPr>
          <a:xfrm flipH="1">
            <a:off x="8267400" y="631944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8" name="Line 2"/>
          <p:cNvSpPr/>
          <p:nvPr/>
        </p:nvSpPr>
        <p:spPr>
          <a:xfrm flipH="1">
            <a:off x="8267400" y="631944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19" name="Picture 14"/>
          <p:cNvPicPr/>
          <p:nvPr/>
        </p:nvPicPr>
        <p:blipFill>
          <a:blip r:embed="rId14"/>
          <a:stretch/>
        </p:blipFill>
        <p:spPr>
          <a:xfrm>
            <a:off x="6375240" y="6406560"/>
            <a:ext cx="1560600" cy="151920"/>
          </a:xfrm>
          <a:prstGeom prst="rect">
            <a:avLst/>
          </a:prstGeom>
          <a:ln>
            <a:noFill/>
          </a:ln>
        </p:spPr>
      </p:pic>
      <p:pic>
        <p:nvPicPr>
          <p:cNvPr id="220" name="Picture 8"/>
          <p:cNvPicPr/>
          <p:nvPr/>
        </p:nvPicPr>
        <p:blipFill>
          <a:blip r:embed="rId15"/>
          <a:stretch/>
        </p:blipFill>
        <p:spPr>
          <a:xfrm>
            <a:off x="672840" y="6168600"/>
            <a:ext cx="703440" cy="55872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0" y="0"/>
            <a:ext cx="151560" cy="685728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" name="CustomShape 4"/>
          <p:cNvSpPr/>
          <p:nvPr/>
        </p:nvSpPr>
        <p:spPr>
          <a:xfrm>
            <a:off x="152280" y="0"/>
            <a:ext cx="304200" cy="6857280"/>
          </a:xfrm>
          <a:prstGeom prst="rect">
            <a:avLst/>
          </a:prstGeom>
          <a:solidFill>
            <a:srgbClr val="4F669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4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3044826" TargetMode="External"/><Relationship Id="rId2" Type="http://schemas.openxmlformats.org/officeDocument/2006/relationships/hyperlink" Target="http://www.ncbi.nlm.nih.gov/pubmed/23834320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ncbi.nlm.nih.gov/pubmed/2490687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csbio.unc.edu/CCstatus/index.py" TargetMode="External"/><Relationship Id="rId3" Type="http://schemas.openxmlformats.org/officeDocument/2006/relationships/hyperlink" Target="http://journals.plos.org/plosgenetics/article?id=10.1371/journal.pgen.1000551" TargetMode="External"/><Relationship Id="rId7" Type="http://schemas.openxmlformats.org/officeDocument/2006/relationships/hyperlink" Target="http://www.nature.com/ng/journal/v45/n7/full/ng.2644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fitch.bio.uci.edu/~dspr/" TargetMode="External"/><Relationship Id="rId5" Type="http://schemas.openxmlformats.org/officeDocument/2006/relationships/hyperlink" Target="http://www.genetics.org/content/198/4/1717.full" TargetMode="External"/><Relationship Id="rId10" Type="http://schemas.openxmlformats.org/officeDocument/2006/relationships/hyperlink" Target="http://do.jax.org/" TargetMode="External"/><Relationship Id="rId4" Type="http://schemas.openxmlformats.org/officeDocument/2006/relationships/hyperlink" Target="http://www.g3journal.org/content/4/9/1603.full" TargetMode="External"/><Relationship Id="rId9" Type="http://schemas.openxmlformats.org/officeDocument/2006/relationships/hyperlink" Target="http://mus.well.ox.ac.uk/CC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ger.ac.uk/resources/mouse/genom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csbio.unc.edu/CCstatus/index.py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o.jax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g3journal.org/content/6/2/263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hyperlink" Target="http://do.jax.org/" TargetMode="Externa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.png"/><Relationship Id="rId4" Type="http://schemas.openxmlformats.org/officeDocument/2006/relationships/hyperlink" Target="https://www.ncbi.nlm.nih.gov/pubmed/28607509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msub.csbio.unc.edu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537605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axmice.jax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henome.jax.org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49880" y="336600"/>
            <a:ext cx="7797960" cy="3263040"/>
          </a:xfrm>
          <a:prstGeom prst="rect">
            <a:avLst/>
          </a:prstGeom>
          <a:solidFill>
            <a:srgbClr val="00225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Arial"/>
                <a:ea typeface="DejaVu Sans"/>
              </a:rPr>
              <a:t>Quantitative trait locus mapping in multiparent crosses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49880" y="4762440"/>
            <a:ext cx="5037120" cy="17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Daniel Gatti, Ph.D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June 13, 2019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319760"/>
            <a:ext cx="8228520" cy="480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SNPs are single nucleotides in DNA that have different alleles in different mouse strains.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SNPs are used to distinguish segments of DNA.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10680" y="56772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Single Nucleotide Polymorphisms (SNPs) act as markers along the genome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1756440" y="3209040"/>
            <a:ext cx="6325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Courier New"/>
                <a:ea typeface="DejaVu Sans"/>
              </a:rPr>
              <a:t>CTACTGACGAC</a:t>
            </a:r>
            <a:r>
              <a:rPr lang="en-US" sz="2800" b="1" strike="noStrike" spc="-1">
                <a:solidFill>
                  <a:srgbClr val="FF0000"/>
                </a:solidFill>
                <a:latin typeface="Courier New"/>
                <a:ea typeface="DejaVu Sans"/>
              </a:rPr>
              <a:t>T</a:t>
            </a:r>
            <a:r>
              <a:rPr lang="en-US" sz="2800" b="0" strike="noStrike" spc="-1">
                <a:solidFill>
                  <a:srgbClr val="2C2A29"/>
                </a:solidFill>
                <a:latin typeface="Courier New"/>
                <a:ea typeface="DejaVu Sans"/>
              </a:rPr>
              <a:t>CAGTGTACGATCGACT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1756440" y="3546000"/>
            <a:ext cx="6325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Courier New"/>
                <a:ea typeface="DejaVu Sans"/>
              </a:rPr>
              <a:t>CTACTGACGAC</a:t>
            </a:r>
            <a:r>
              <a:rPr lang="en-US" sz="2800" b="1" strike="noStrike" spc="-1">
                <a:solidFill>
                  <a:srgbClr val="FF0000"/>
                </a:solidFill>
                <a:latin typeface="Courier New"/>
                <a:ea typeface="DejaVu Sans"/>
              </a:rPr>
              <a:t>G</a:t>
            </a:r>
            <a:r>
              <a:rPr lang="en-US" sz="2800" b="0" strike="noStrike" spc="-1">
                <a:solidFill>
                  <a:srgbClr val="2C2A29"/>
                </a:solidFill>
                <a:latin typeface="Courier New"/>
                <a:ea typeface="DejaVu Sans"/>
              </a:rPr>
              <a:t>CAGTGTACGATCGACT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4205880" y="3951000"/>
            <a:ext cx="249120" cy="749520"/>
          </a:xfrm>
          <a:custGeom>
            <a:avLst/>
            <a:gdLst/>
            <a:ahLst/>
            <a:cxnLst/>
            <a:rect l="l" t="t" r="r" b="b"/>
            <a:pathLst>
              <a:path w="250085" h="750498">
                <a:moveTo>
                  <a:pt x="117761" y="750498"/>
                </a:moveTo>
                <a:cubicBezTo>
                  <a:pt x="191804" y="563592"/>
                  <a:pt x="265848" y="376686"/>
                  <a:pt x="247157" y="319177"/>
                </a:cubicBezTo>
                <a:cubicBezTo>
                  <a:pt x="228466" y="261668"/>
                  <a:pt x="30058" y="458638"/>
                  <a:pt x="5617" y="405442"/>
                </a:cubicBezTo>
                <a:cubicBezTo>
                  <a:pt x="-18824" y="352246"/>
                  <a:pt x="40842" y="176123"/>
                  <a:pt x="100508" y="0"/>
                </a:cubicBez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" name="CustomShape 6"/>
          <p:cNvSpPr/>
          <p:nvPr/>
        </p:nvSpPr>
        <p:spPr>
          <a:xfrm>
            <a:off x="3616560" y="4701240"/>
            <a:ext cx="1370520" cy="638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SNP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24" name="CustomShape 7"/>
          <p:cNvSpPr/>
          <p:nvPr/>
        </p:nvSpPr>
        <p:spPr>
          <a:xfrm>
            <a:off x="184320" y="3224520"/>
            <a:ext cx="1619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C57BL/6J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DBA/2J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090320" y="2124360"/>
            <a:ext cx="909000" cy="52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3832920" y="2124720"/>
            <a:ext cx="36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3"/>
          <p:cNvSpPr/>
          <p:nvPr/>
        </p:nvSpPr>
        <p:spPr>
          <a:xfrm flipH="1">
            <a:off x="5263200" y="2126880"/>
            <a:ext cx="5760" cy="52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4"/>
          <p:cNvSpPr/>
          <p:nvPr/>
        </p:nvSpPr>
        <p:spPr>
          <a:xfrm flipH="1">
            <a:off x="4086360" y="2129400"/>
            <a:ext cx="914760" cy="51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5"/>
          <p:cNvSpPr/>
          <p:nvPr/>
        </p:nvSpPr>
        <p:spPr>
          <a:xfrm>
            <a:off x="37447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6"/>
          <p:cNvSpPr/>
          <p:nvPr/>
        </p:nvSpPr>
        <p:spPr>
          <a:xfrm>
            <a:off x="40021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7"/>
          <p:cNvSpPr/>
          <p:nvPr/>
        </p:nvSpPr>
        <p:spPr>
          <a:xfrm>
            <a:off x="4915800" y="106272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8"/>
          <p:cNvSpPr/>
          <p:nvPr/>
        </p:nvSpPr>
        <p:spPr>
          <a:xfrm>
            <a:off x="5182560" y="1064520"/>
            <a:ext cx="174960" cy="1061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9"/>
          <p:cNvSpPr/>
          <p:nvPr/>
        </p:nvSpPr>
        <p:spPr>
          <a:xfrm>
            <a:off x="3423600" y="11700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34" name="CustomShape 10"/>
          <p:cNvSpPr/>
          <p:nvPr/>
        </p:nvSpPr>
        <p:spPr>
          <a:xfrm>
            <a:off x="4635720" y="12564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35" name="CustomShape 11"/>
          <p:cNvSpPr/>
          <p:nvPr/>
        </p:nvSpPr>
        <p:spPr>
          <a:xfrm>
            <a:off x="457200" y="1182600"/>
            <a:ext cx="2712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Inbred Founder Strains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36" name="CustomShape 12"/>
          <p:cNvSpPr/>
          <p:nvPr/>
        </p:nvSpPr>
        <p:spPr>
          <a:xfrm>
            <a:off x="738720" y="2774160"/>
            <a:ext cx="2172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F1 Generation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37" name="CustomShape 13"/>
          <p:cNvSpPr/>
          <p:nvPr/>
        </p:nvSpPr>
        <p:spPr>
          <a:xfrm>
            <a:off x="4251600" y="136728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38" name="CustomShape 14"/>
          <p:cNvSpPr/>
          <p:nvPr/>
        </p:nvSpPr>
        <p:spPr>
          <a:xfrm>
            <a:off x="3744720" y="264888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5"/>
          <p:cNvSpPr/>
          <p:nvPr/>
        </p:nvSpPr>
        <p:spPr>
          <a:xfrm>
            <a:off x="5176080" y="265356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6"/>
          <p:cNvSpPr/>
          <p:nvPr/>
        </p:nvSpPr>
        <p:spPr>
          <a:xfrm>
            <a:off x="4912200" y="265212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7"/>
          <p:cNvSpPr/>
          <p:nvPr/>
        </p:nvSpPr>
        <p:spPr>
          <a:xfrm>
            <a:off x="4001760" y="2649960"/>
            <a:ext cx="171720" cy="10674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8"/>
          <p:cNvSpPr/>
          <p:nvPr/>
        </p:nvSpPr>
        <p:spPr>
          <a:xfrm>
            <a:off x="4251600" y="291960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43" name="CustomShape 19"/>
          <p:cNvSpPr/>
          <p:nvPr/>
        </p:nvSpPr>
        <p:spPr>
          <a:xfrm>
            <a:off x="1119600" y="4237560"/>
            <a:ext cx="174960" cy="907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0"/>
          <p:cNvSpPr/>
          <p:nvPr/>
        </p:nvSpPr>
        <p:spPr>
          <a:xfrm>
            <a:off x="2039040" y="407664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1"/>
          <p:cNvSpPr/>
          <p:nvPr/>
        </p:nvSpPr>
        <p:spPr>
          <a:xfrm>
            <a:off x="1369080" y="4076640"/>
            <a:ext cx="176400" cy="5050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2"/>
          <p:cNvSpPr/>
          <p:nvPr/>
        </p:nvSpPr>
        <p:spPr>
          <a:xfrm>
            <a:off x="2968560" y="4074840"/>
            <a:ext cx="174960" cy="33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3"/>
          <p:cNvSpPr/>
          <p:nvPr/>
        </p:nvSpPr>
        <p:spPr>
          <a:xfrm>
            <a:off x="3886920" y="4833000"/>
            <a:ext cx="174960" cy="3088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4"/>
          <p:cNvSpPr/>
          <p:nvPr/>
        </p:nvSpPr>
        <p:spPr>
          <a:xfrm>
            <a:off x="4814280" y="4074840"/>
            <a:ext cx="174960" cy="1069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5"/>
          <p:cNvSpPr/>
          <p:nvPr/>
        </p:nvSpPr>
        <p:spPr>
          <a:xfrm>
            <a:off x="5731560" y="407592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6"/>
          <p:cNvSpPr/>
          <p:nvPr/>
        </p:nvSpPr>
        <p:spPr>
          <a:xfrm>
            <a:off x="6658560" y="4076640"/>
            <a:ext cx="174960" cy="4028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7"/>
          <p:cNvSpPr/>
          <p:nvPr/>
        </p:nvSpPr>
        <p:spPr>
          <a:xfrm>
            <a:off x="7575120" y="4072680"/>
            <a:ext cx="174960" cy="828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8"/>
          <p:cNvSpPr/>
          <p:nvPr/>
        </p:nvSpPr>
        <p:spPr>
          <a:xfrm>
            <a:off x="129600" y="4372560"/>
            <a:ext cx="8971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F2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53" name="CustomShape 29"/>
          <p:cNvSpPr/>
          <p:nvPr/>
        </p:nvSpPr>
        <p:spPr>
          <a:xfrm>
            <a:off x="1369440" y="4609080"/>
            <a:ext cx="174960" cy="536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0"/>
          <p:cNvSpPr/>
          <p:nvPr/>
        </p:nvSpPr>
        <p:spPr>
          <a:xfrm>
            <a:off x="1119240" y="4076640"/>
            <a:ext cx="174960" cy="13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1"/>
          <p:cNvSpPr/>
          <p:nvPr/>
        </p:nvSpPr>
        <p:spPr>
          <a:xfrm>
            <a:off x="2303640" y="4711320"/>
            <a:ext cx="174960" cy="430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2"/>
          <p:cNvSpPr/>
          <p:nvPr/>
        </p:nvSpPr>
        <p:spPr>
          <a:xfrm>
            <a:off x="2039040" y="4245480"/>
            <a:ext cx="174960" cy="709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3"/>
          <p:cNvSpPr/>
          <p:nvPr/>
        </p:nvSpPr>
        <p:spPr>
          <a:xfrm>
            <a:off x="2303640" y="4076640"/>
            <a:ext cx="174960" cy="60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4"/>
          <p:cNvSpPr/>
          <p:nvPr/>
        </p:nvSpPr>
        <p:spPr>
          <a:xfrm>
            <a:off x="3218760" y="4074840"/>
            <a:ext cx="174960" cy="1472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5"/>
          <p:cNvSpPr/>
          <p:nvPr/>
        </p:nvSpPr>
        <p:spPr>
          <a:xfrm>
            <a:off x="3218760" y="4242240"/>
            <a:ext cx="174960" cy="9021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36"/>
          <p:cNvSpPr/>
          <p:nvPr/>
        </p:nvSpPr>
        <p:spPr>
          <a:xfrm>
            <a:off x="2968560" y="4437720"/>
            <a:ext cx="174960" cy="709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7"/>
          <p:cNvSpPr/>
          <p:nvPr/>
        </p:nvSpPr>
        <p:spPr>
          <a:xfrm>
            <a:off x="4151160" y="4635360"/>
            <a:ext cx="174960" cy="5065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8"/>
          <p:cNvSpPr/>
          <p:nvPr/>
        </p:nvSpPr>
        <p:spPr>
          <a:xfrm>
            <a:off x="3886920" y="4075920"/>
            <a:ext cx="174960" cy="731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9"/>
          <p:cNvSpPr/>
          <p:nvPr/>
        </p:nvSpPr>
        <p:spPr>
          <a:xfrm>
            <a:off x="4151160" y="4075920"/>
            <a:ext cx="174960" cy="5367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0"/>
          <p:cNvSpPr/>
          <p:nvPr/>
        </p:nvSpPr>
        <p:spPr>
          <a:xfrm>
            <a:off x="5066640" y="407484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1"/>
          <p:cNvSpPr/>
          <p:nvPr/>
        </p:nvSpPr>
        <p:spPr>
          <a:xfrm>
            <a:off x="5066640" y="4190040"/>
            <a:ext cx="174960" cy="799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2"/>
          <p:cNvSpPr/>
          <p:nvPr/>
        </p:nvSpPr>
        <p:spPr>
          <a:xfrm>
            <a:off x="5731560" y="4075920"/>
            <a:ext cx="174960" cy="534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3"/>
          <p:cNvSpPr/>
          <p:nvPr/>
        </p:nvSpPr>
        <p:spPr>
          <a:xfrm>
            <a:off x="5993640" y="4075920"/>
            <a:ext cx="174960" cy="6703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4"/>
          <p:cNvSpPr/>
          <p:nvPr/>
        </p:nvSpPr>
        <p:spPr>
          <a:xfrm>
            <a:off x="5993640" y="4773240"/>
            <a:ext cx="174960" cy="368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5"/>
          <p:cNvSpPr/>
          <p:nvPr/>
        </p:nvSpPr>
        <p:spPr>
          <a:xfrm>
            <a:off x="6910920" y="407664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6"/>
          <p:cNvSpPr/>
          <p:nvPr/>
        </p:nvSpPr>
        <p:spPr>
          <a:xfrm>
            <a:off x="6658560" y="4506480"/>
            <a:ext cx="174960" cy="6393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7"/>
          <p:cNvSpPr/>
          <p:nvPr/>
        </p:nvSpPr>
        <p:spPr>
          <a:xfrm>
            <a:off x="6910920" y="4164480"/>
            <a:ext cx="174960" cy="42192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8"/>
          <p:cNvSpPr/>
          <p:nvPr/>
        </p:nvSpPr>
        <p:spPr>
          <a:xfrm>
            <a:off x="7830000" y="407484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9"/>
          <p:cNvSpPr/>
          <p:nvPr/>
        </p:nvSpPr>
        <p:spPr>
          <a:xfrm>
            <a:off x="7830000" y="4074840"/>
            <a:ext cx="174960" cy="1972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50"/>
          <p:cNvSpPr/>
          <p:nvPr/>
        </p:nvSpPr>
        <p:spPr>
          <a:xfrm>
            <a:off x="7575120" y="4177440"/>
            <a:ext cx="174960" cy="961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75" name="Group 51"/>
          <p:cNvGrpSpPr/>
          <p:nvPr/>
        </p:nvGrpSpPr>
        <p:grpSpPr>
          <a:xfrm>
            <a:off x="3211920" y="1345320"/>
            <a:ext cx="361080" cy="527760"/>
            <a:chOff x="3211920" y="1345320"/>
            <a:chExt cx="361080" cy="527760"/>
          </a:xfrm>
        </p:grpSpPr>
        <p:sp>
          <p:nvSpPr>
            <p:cNvPr id="376" name="CustomShape 52"/>
            <p:cNvSpPr/>
            <p:nvPr/>
          </p:nvSpPr>
          <p:spPr>
            <a:xfrm>
              <a:off x="3211920" y="134532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7" name="Line 53"/>
            <p:cNvSpPr/>
            <p:nvPr/>
          </p:nvSpPr>
          <p:spPr>
            <a:xfrm flipH="1">
              <a:off x="3391560" y="1707480"/>
              <a:ext cx="1440" cy="16560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" name="Line 54"/>
            <p:cNvSpPr/>
            <p:nvPr/>
          </p:nvSpPr>
          <p:spPr>
            <a:xfrm flipH="1" flipV="1">
              <a:off x="3319920" y="1789920"/>
              <a:ext cx="150120" cy="21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79" name="Group 55"/>
          <p:cNvGrpSpPr/>
          <p:nvPr/>
        </p:nvGrpSpPr>
        <p:grpSpPr>
          <a:xfrm>
            <a:off x="5532840" y="954360"/>
            <a:ext cx="459720" cy="768600"/>
            <a:chOff x="5532840" y="954360"/>
            <a:chExt cx="459720" cy="768600"/>
          </a:xfrm>
        </p:grpSpPr>
        <p:sp>
          <p:nvSpPr>
            <p:cNvPr id="380" name="CustomShape 56"/>
            <p:cNvSpPr/>
            <p:nvPr/>
          </p:nvSpPr>
          <p:spPr>
            <a:xfrm>
              <a:off x="5532840" y="136188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1" name="CustomShape 57"/>
            <p:cNvSpPr/>
            <p:nvPr/>
          </p:nvSpPr>
          <p:spPr>
            <a:xfrm flipV="1">
              <a:off x="5842080" y="801720"/>
              <a:ext cx="150480" cy="152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090320" y="2124360"/>
            <a:ext cx="909000" cy="52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2"/>
          <p:cNvSpPr/>
          <p:nvPr/>
        </p:nvSpPr>
        <p:spPr>
          <a:xfrm>
            <a:off x="3832920" y="2124720"/>
            <a:ext cx="36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"/>
          <p:cNvSpPr/>
          <p:nvPr/>
        </p:nvSpPr>
        <p:spPr>
          <a:xfrm flipH="1">
            <a:off x="5263200" y="2126880"/>
            <a:ext cx="5760" cy="52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"/>
          <p:cNvSpPr/>
          <p:nvPr/>
        </p:nvSpPr>
        <p:spPr>
          <a:xfrm flipH="1">
            <a:off x="4086360" y="2129400"/>
            <a:ext cx="914760" cy="51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"/>
          <p:cNvSpPr/>
          <p:nvPr/>
        </p:nvSpPr>
        <p:spPr>
          <a:xfrm>
            <a:off x="37447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"/>
          <p:cNvSpPr/>
          <p:nvPr/>
        </p:nvSpPr>
        <p:spPr>
          <a:xfrm>
            <a:off x="40021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7"/>
          <p:cNvSpPr/>
          <p:nvPr/>
        </p:nvSpPr>
        <p:spPr>
          <a:xfrm>
            <a:off x="4915800" y="106272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8"/>
          <p:cNvSpPr/>
          <p:nvPr/>
        </p:nvSpPr>
        <p:spPr>
          <a:xfrm>
            <a:off x="5182560" y="1064520"/>
            <a:ext cx="174960" cy="1061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9"/>
          <p:cNvSpPr/>
          <p:nvPr/>
        </p:nvSpPr>
        <p:spPr>
          <a:xfrm>
            <a:off x="3423600" y="11700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91" name="CustomShape 10"/>
          <p:cNvSpPr/>
          <p:nvPr/>
        </p:nvSpPr>
        <p:spPr>
          <a:xfrm>
            <a:off x="4635720" y="12564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92" name="CustomShape 11"/>
          <p:cNvSpPr/>
          <p:nvPr/>
        </p:nvSpPr>
        <p:spPr>
          <a:xfrm>
            <a:off x="457200" y="1182600"/>
            <a:ext cx="2712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Inbred Founder Strains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3" name="CustomShape 12"/>
          <p:cNvSpPr/>
          <p:nvPr/>
        </p:nvSpPr>
        <p:spPr>
          <a:xfrm>
            <a:off x="738720" y="2774160"/>
            <a:ext cx="2172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F1 Generation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4" name="CustomShape 13"/>
          <p:cNvSpPr/>
          <p:nvPr/>
        </p:nvSpPr>
        <p:spPr>
          <a:xfrm>
            <a:off x="4251600" y="136728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5" name="CustomShape 14"/>
          <p:cNvSpPr/>
          <p:nvPr/>
        </p:nvSpPr>
        <p:spPr>
          <a:xfrm>
            <a:off x="3744720" y="264888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5"/>
          <p:cNvSpPr/>
          <p:nvPr/>
        </p:nvSpPr>
        <p:spPr>
          <a:xfrm>
            <a:off x="5176080" y="265356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6"/>
          <p:cNvSpPr/>
          <p:nvPr/>
        </p:nvSpPr>
        <p:spPr>
          <a:xfrm>
            <a:off x="4912200" y="265212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7"/>
          <p:cNvSpPr/>
          <p:nvPr/>
        </p:nvSpPr>
        <p:spPr>
          <a:xfrm>
            <a:off x="4001760" y="2649960"/>
            <a:ext cx="171720" cy="10674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8"/>
          <p:cNvSpPr/>
          <p:nvPr/>
        </p:nvSpPr>
        <p:spPr>
          <a:xfrm>
            <a:off x="4251600" y="291960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0" name="CustomShape 19"/>
          <p:cNvSpPr/>
          <p:nvPr/>
        </p:nvSpPr>
        <p:spPr>
          <a:xfrm>
            <a:off x="1119600" y="4185720"/>
            <a:ext cx="174960" cy="907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0"/>
          <p:cNvSpPr/>
          <p:nvPr/>
        </p:nvSpPr>
        <p:spPr>
          <a:xfrm>
            <a:off x="2039040" y="402480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21"/>
          <p:cNvSpPr/>
          <p:nvPr/>
        </p:nvSpPr>
        <p:spPr>
          <a:xfrm>
            <a:off x="1369080" y="4024800"/>
            <a:ext cx="176400" cy="5050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22"/>
          <p:cNvSpPr/>
          <p:nvPr/>
        </p:nvSpPr>
        <p:spPr>
          <a:xfrm>
            <a:off x="2968560" y="4023360"/>
            <a:ext cx="174960" cy="33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23"/>
          <p:cNvSpPr/>
          <p:nvPr/>
        </p:nvSpPr>
        <p:spPr>
          <a:xfrm>
            <a:off x="3886920" y="4781160"/>
            <a:ext cx="174960" cy="3088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24"/>
          <p:cNvSpPr/>
          <p:nvPr/>
        </p:nvSpPr>
        <p:spPr>
          <a:xfrm>
            <a:off x="4814280" y="4023360"/>
            <a:ext cx="174960" cy="1069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5"/>
          <p:cNvSpPr/>
          <p:nvPr/>
        </p:nvSpPr>
        <p:spPr>
          <a:xfrm>
            <a:off x="5731560" y="402408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26"/>
          <p:cNvSpPr/>
          <p:nvPr/>
        </p:nvSpPr>
        <p:spPr>
          <a:xfrm>
            <a:off x="6658560" y="4024800"/>
            <a:ext cx="174960" cy="4028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7"/>
          <p:cNvSpPr/>
          <p:nvPr/>
        </p:nvSpPr>
        <p:spPr>
          <a:xfrm>
            <a:off x="7575120" y="4020840"/>
            <a:ext cx="174960" cy="828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28"/>
          <p:cNvSpPr/>
          <p:nvPr/>
        </p:nvSpPr>
        <p:spPr>
          <a:xfrm>
            <a:off x="129600" y="4320720"/>
            <a:ext cx="8971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F2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10" name="CustomShape 29"/>
          <p:cNvSpPr/>
          <p:nvPr/>
        </p:nvSpPr>
        <p:spPr>
          <a:xfrm>
            <a:off x="1369440" y="4557240"/>
            <a:ext cx="174960" cy="536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30"/>
          <p:cNvSpPr/>
          <p:nvPr/>
        </p:nvSpPr>
        <p:spPr>
          <a:xfrm>
            <a:off x="1119240" y="4024800"/>
            <a:ext cx="174960" cy="13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1"/>
          <p:cNvSpPr/>
          <p:nvPr/>
        </p:nvSpPr>
        <p:spPr>
          <a:xfrm>
            <a:off x="2303640" y="4659840"/>
            <a:ext cx="174960" cy="430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2"/>
          <p:cNvSpPr/>
          <p:nvPr/>
        </p:nvSpPr>
        <p:spPr>
          <a:xfrm>
            <a:off x="2039040" y="4194000"/>
            <a:ext cx="174960" cy="709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33"/>
          <p:cNvSpPr/>
          <p:nvPr/>
        </p:nvSpPr>
        <p:spPr>
          <a:xfrm>
            <a:off x="2303640" y="4024800"/>
            <a:ext cx="174960" cy="60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34"/>
          <p:cNvSpPr/>
          <p:nvPr/>
        </p:nvSpPr>
        <p:spPr>
          <a:xfrm>
            <a:off x="3218760" y="4023360"/>
            <a:ext cx="174960" cy="14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5"/>
          <p:cNvSpPr/>
          <p:nvPr/>
        </p:nvSpPr>
        <p:spPr>
          <a:xfrm>
            <a:off x="3218760" y="4190400"/>
            <a:ext cx="174960" cy="9021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36"/>
          <p:cNvSpPr/>
          <p:nvPr/>
        </p:nvSpPr>
        <p:spPr>
          <a:xfrm>
            <a:off x="2968560" y="4385880"/>
            <a:ext cx="174960" cy="709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7"/>
          <p:cNvSpPr/>
          <p:nvPr/>
        </p:nvSpPr>
        <p:spPr>
          <a:xfrm>
            <a:off x="4151160" y="4583520"/>
            <a:ext cx="174960" cy="5065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8"/>
          <p:cNvSpPr/>
          <p:nvPr/>
        </p:nvSpPr>
        <p:spPr>
          <a:xfrm>
            <a:off x="3886920" y="4024080"/>
            <a:ext cx="174960" cy="731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39"/>
          <p:cNvSpPr/>
          <p:nvPr/>
        </p:nvSpPr>
        <p:spPr>
          <a:xfrm>
            <a:off x="4151160" y="4024080"/>
            <a:ext cx="174960" cy="5367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40"/>
          <p:cNvSpPr/>
          <p:nvPr/>
        </p:nvSpPr>
        <p:spPr>
          <a:xfrm>
            <a:off x="5066640" y="402336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41"/>
          <p:cNvSpPr/>
          <p:nvPr/>
        </p:nvSpPr>
        <p:spPr>
          <a:xfrm>
            <a:off x="5066640" y="4138200"/>
            <a:ext cx="174960" cy="799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42"/>
          <p:cNvSpPr/>
          <p:nvPr/>
        </p:nvSpPr>
        <p:spPr>
          <a:xfrm>
            <a:off x="5993640" y="4024080"/>
            <a:ext cx="174960" cy="6703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43"/>
          <p:cNvSpPr/>
          <p:nvPr/>
        </p:nvSpPr>
        <p:spPr>
          <a:xfrm>
            <a:off x="5993640" y="4721760"/>
            <a:ext cx="174960" cy="368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44"/>
          <p:cNvSpPr/>
          <p:nvPr/>
        </p:nvSpPr>
        <p:spPr>
          <a:xfrm>
            <a:off x="6910920" y="402480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5"/>
          <p:cNvSpPr/>
          <p:nvPr/>
        </p:nvSpPr>
        <p:spPr>
          <a:xfrm>
            <a:off x="6658560" y="4455000"/>
            <a:ext cx="174960" cy="6393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46"/>
          <p:cNvSpPr/>
          <p:nvPr/>
        </p:nvSpPr>
        <p:spPr>
          <a:xfrm>
            <a:off x="6910920" y="4112640"/>
            <a:ext cx="174960" cy="42192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47"/>
          <p:cNvSpPr/>
          <p:nvPr/>
        </p:nvSpPr>
        <p:spPr>
          <a:xfrm>
            <a:off x="7830000" y="402336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48"/>
          <p:cNvSpPr/>
          <p:nvPr/>
        </p:nvSpPr>
        <p:spPr>
          <a:xfrm>
            <a:off x="7830000" y="4023360"/>
            <a:ext cx="174960" cy="1972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49"/>
          <p:cNvSpPr/>
          <p:nvPr/>
        </p:nvSpPr>
        <p:spPr>
          <a:xfrm>
            <a:off x="7575120" y="4125600"/>
            <a:ext cx="174960" cy="961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50"/>
          <p:cNvSpPr/>
          <p:nvPr/>
        </p:nvSpPr>
        <p:spPr>
          <a:xfrm>
            <a:off x="153360" y="3968280"/>
            <a:ext cx="83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SNP 1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432" name="Table 51"/>
          <p:cNvGraphicFramePr/>
          <p:nvPr/>
        </p:nvGraphicFramePr>
        <p:xfrm>
          <a:off x="181080" y="5150520"/>
          <a:ext cx="8057520" cy="369720"/>
        </p:xfrm>
        <a:graphic>
          <a:graphicData uri="http://schemas.openxmlformats.org/drawingml/2006/table">
            <a:tbl>
              <a:tblPr/>
              <a:tblGrid>
                <a:gridCol w="73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6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 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3" name="Table 52"/>
          <p:cNvGraphicFramePr/>
          <p:nvPr/>
        </p:nvGraphicFramePr>
        <p:xfrm>
          <a:off x="181080" y="5902200"/>
          <a:ext cx="8059320" cy="369720"/>
        </p:xfrm>
        <a:graphic>
          <a:graphicData uri="http://schemas.openxmlformats.org/drawingml/2006/table">
            <a:tbl>
              <a:tblPr/>
              <a:tblGrid>
                <a:gridCol w="73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6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 3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4" name="Table 53"/>
          <p:cNvGraphicFramePr/>
          <p:nvPr/>
        </p:nvGraphicFramePr>
        <p:xfrm>
          <a:off x="181080" y="5530680"/>
          <a:ext cx="8057520" cy="369720"/>
        </p:xfrm>
        <a:graphic>
          <a:graphicData uri="http://schemas.openxmlformats.org/drawingml/2006/table">
            <a:tbl>
              <a:tblPr/>
              <a:tblGrid>
                <a:gridCol w="73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6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 2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5" name="CustomShape 54"/>
          <p:cNvSpPr/>
          <p:nvPr/>
        </p:nvSpPr>
        <p:spPr>
          <a:xfrm>
            <a:off x="153360" y="4301640"/>
            <a:ext cx="83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SNP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6" name="CustomShape 55"/>
          <p:cNvSpPr/>
          <p:nvPr/>
        </p:nvSpPr>
        <p:spPr>
          <a:xfrm>
            <a:off x="5731560" y="4024080"/>
            <a:ext cx="174960" cy="534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56"/>
          <p:cNvSpPr/>
          <p:nvPr/>
        </p:nvSpPr>
        <p:spPr>
          <a:xfrm>
            <a:off x="995040" y="4486320"/>
            <a:ext cx="724392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57"/>
          <p:cNvSpPr/>
          <p:nvPr/>
        </p:nvSpPr>
        <p:spPr>
          <a:xfrm>
            <a:off x="143640" y="4692240"/>
            <a:ext cx="83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SNP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9" name="Line 58"/>
          <p:cNvSpPr/>
          <p:nvPr/>
        </p:nvSpPr>
        <p:spPr>
          <a:xfrm>
            <a:off x="985320" y="4876560"/>
            <a:ext cx="724428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Line 59"/>
          <p:cNvSpPr/>
          <p:nvPr/>
        </p:nvSpPr>
        <p:spPr>
          <a:xfrm>
            <a:off x="995040" y="4152960"/>
            <a:ext cx="724392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41" name="Group 60"/>
          <p:cNvGrpSpPr/>
          <p:nvPr/>
        </p:nvGrpSpPr>
        <p:grpSpPr>
          <a:xfrm>
            <a:off x="3211920" y="1345320"/>
            <a:ext cx="361080" cy="527760"/>
            <a:chOff x="3211920" y="1345320"/>
            <a:chExt cx="361080" cy="527760"/>
          </a:xfrm>
        </p:grpSpPr>
        <p:sp>
          <p:nvSpPr>
            <p:cNvPr id="442" name="CustomShape 61"/>
            <p:cNvSpPr/>
            <p:nvPr/>
          </p:nvSpPr>
          <p:spPr>
            <a:xfrm>
              <a:off x="3211920" y="134532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3" name="Line 62"/>
            <p:cNvSpPr/>
            <p:nvPr/>
          </p:nvSpPr>
          <p:spPr>
            <a:xfrm flipH="1">
              <a:off x="3391560" y="1707480"/>
              <a:ext cx="1440" cy="16560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4" name="Line 63"/>
            <p:cNvSpPr/>
            <p:nvPr/>
          </p:nvSpPr>
          <p:spPr>
            <a:xfrm flipH="1" flipV="1">
              <a:off x="3319920" y="1789920"/>
              <a:ext cx="150120" cy="21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5" name="Group 64"/>
          <p:cNvGrpSpPr/>
          <p:nvPr/>
        </p:nvGrpSpPr>
        <p:grpSpPr>
          <a:xfrm>
            <a:off x="5532840" y="954360"/>
            <a:ext cx="459720" cy="768600"/>
            <a:chOff x="5532840" y="954360"/>
            <a:chExt cx="459720" cy="768600"/>
          </a:xfrm>
        </p:grpSpPr>
        <p:sp>
          <p:nvSpPr>
            <p:cNvPr id="446" name="CustomShape 65"/>
            <p:cNvSpPr/>
            <p:nvPr/>
          </p:nvSpPr>
          <p:spPr>
            <a:xfrm>
              <a:off x="5532840" y="136188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7" name="CustomShape 66"/>
            <p:cNvSpPr/>
            <p:nvPr/>
          </p:nvSpPr>
          <p:spPr>
            <a:xfrm flipV="1">
              <a:off x="5842080" y="801720"/>
              <a:ext cx="150480" cy="152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transition="in" filter="dissolve">
                                      <p:cBhvr additive="repl">
                                        <p:cTn id="23" dur="indefinite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transition="in" filter="dissolve">
                                      <p:cBhvr additive="repl">
                                        <p:cTn id="34" dur="indefinite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10680" y="56772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Haplotype Reconstruction is performed using a Hidden Markov Model (HMM)</a:t>
            </a:r>
            <a:endParaRPr lang="en-US" sz="3200" b="0" strike="noStrike" spc="-1">
              <a:latin typeface="Arial"/>
            </a:endParaRPr>
          </a:p>
        </p:txBody>
      </p:sp>
      <p:graphicFrame>
        <p:nvGraphicFramePr>
          <p:cNvPr id="449" name="Table 2"/>
          <p:cNvGraphicFramePr/>
          <p:nvPr/>
        </p:nvGraphicFramePr>
        <p:xfrm>
          <a:off x="1387800" y="1966320"/>
          <a:ext cx="7338960" cy="2519640"/>
        </p:xfrm>
        <a:graphic>
          <a:graphicData uri="http://schemas.openxmlformats.org/drawingml/2006/table">
            <a:tbl>
              <a:tblPr/>
              <a:tblGrid>
                <a:gridCol w="5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5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6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0" name="CustomShape 3"/>
          <p:cNvSpPr/>
          <p:nvPr/>
        </p:nvSpPr>
        <p:spPr>
          <a:xfrm>
            <a:off x="88200" y="2759400"/>
            <a:ext cx="1290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70C0"/>
                </a:solidFill>
                <a:latin typeface="Arial"/>
                <a:ea typeface="DejaVu Sans"/>
              </a:rPr>
              <a:t>C57BL/6J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96120" y="3200400"/>
            <a:ext cx="1290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CC3300"/>
                </a:solidFill>
                <a:latin typeface="Arial"/>
                <a:ea typeface="DejaVu Sans"/>
              </a:rPr>
              <a:t>DBA/2J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80280" y="3641400"/>
            <a:ext cx="1290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BxD F2 #1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6"/>
          <p:cNvSpPr/>
          <p:nvPr/>
        </p:nvSpPr>
        <p:spPr>
          <a:xfrm>
            <a:off x="96120" y="4098600"/>
            <a:ext cx="1290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BxD F2 #2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54" name="CustomShape 7"/>
          <p:cNvSpPr/>
          <p:nvPr/>
        </p:nvSpPr>
        <p:spPr>
          <a:xfrm>
            <a:off x="1307520" y="1499760"/>
            <a:ext cx="43783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Markers along chromosome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5" name="CustomShape 8"/>
          <p:cNvSpPr/>
          <p:nvPr/>
        </p:nvSpPr>
        <p:spPr>
          <a:xfrm>
            <a:off x="4299120" y="1580040"/>
            <a:ext cx="4354200" cy="25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1940" y="685800"/>
            <a:ext cx="4572000" cy="45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457910" y="2674651"/>
            <a:ext cx="454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Cholesterol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6226" y="5284501"/>
            <a:ext cx="454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Mouse</a:t>
            </a:r>
          </a:p>
        </p:txBody>
      </p:sp>
      <p:sp>
        <p:nvSpPr>
          <p:cNvPr id="5" name="Oval 4"/>
          <p:cNvSpPr/>
          <p:nvPr/>
        </p:nvSpPr>
        <p:spPr>
          <a:xfrm>
            <a:off x="2218765" y="9540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34671" y="17397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98812" y="44829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48435" y="31919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03612" y="428569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51212" y="23493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53989" y="31471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29118" y="39450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730" y="47608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61447" y="30127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85565" y="40257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86318" y="4420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94413" y="20445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55259" y="391813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15754" y="27303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61486" y="16500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248835" y="24479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791636" y="46353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51612" y="47518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05001" y="14802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043518" y="11839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58036" y="33375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68389" y="22596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931894" y="34899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66248" y="20983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684059" y="15604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1754" y="25913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635189" y="36402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93142" y="338328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61486" y="27079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746813" y="25734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206" y="342900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03377" y="31695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57165" y="35147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513730" y="42229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782671" y="38912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79894" y="42677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177118" y="105839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362201" y="24299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711824" y="16859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55259" y="19727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640145" y="14259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366286" y="19548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34436" y="3658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501588" y="24658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447800" y="13811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91871" y="21969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792506" y="436637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031502" y="49401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868271" y="455463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20023" y="9540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5929" y="17397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700070" y="44829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049693" y="31919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04870" y="42856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852470" y="23493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655247" y="314716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30376" y="39450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466988" y="47608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62705" y="30126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286823" y="40257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587576" y="44201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595671" y="20445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856517" y="39181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017012" y="27303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062744" y="16500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250093" y="244792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92894" y="46353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052870" y="47518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906259" y="148026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044776" y="11838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659294" y="33375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69647" y="22596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933152" y="34899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367506" y="20982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85317" y="15604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493012" y="25913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636447" y="36402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394400" y="33832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062744" y="27078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748071" y="25734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108464" y="342899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604635" y="316957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658423" y="351472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514988" y="42229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783929" y="389123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981152" y="42677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178376" y="105839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363459" y="24299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713082" y="168592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856517" y="19727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641403" y="142594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367544" y="19548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335694" y="36581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502846" y="24658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449058" y="138112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193129" y="21969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793764" y="436636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032760" y="49401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69529" y="455462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021929" y="470702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023438" y="47085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Brace 112"/>
          <p:cNvSpPr/>
          <p:nvPr/>
        </p:nvSpPr>
        <p:spPr>
          <a:xfrm>
            <a:off x="6400800" y="685800"/>
            <a:ext cx="304800" cy="4572000"/>
          </a:xfrm>
          <a:prstGeom prst="rightBrace">
            <a:avLst>
              <a:gd name="adj1" fmla="val 8611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6781800" y="26670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Variation</a:t>
            </a:r>
          </a:p>
        </p:txBody>
      </p:sp>
    </p:spTree>
    <p:extLst>
      <p:ext uri="{BB962C8B-B14F-4D97-AF65-F5344CB8AC3E}">
        <p14:creationId xmlns:p14="http://schemas.microsoft.com/office/powerpoint/2010/main" val="32289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43559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48854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49236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45417 -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45903 -1.48148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47569 -4.0740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4974 7.40741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44531 -4.44444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51788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0.3434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48148E-6 L 0.31892 1.48148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39531 2.59259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7 L 0.17569 3.7037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36597 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12969 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23403 -2.2222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10417 2.59259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15417 2.59259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12569 2.96296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46997 -0.0002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34531 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96296E-6 L 0.3875 2.96296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3974 -1.11111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46701 2.96296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5.55112E-17 L 0.31007 5.55112E-1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16597 7.40741E-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29635 -7.40741E-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28073 0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L 0.30712 0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0.23403 1.1111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15903 -4.44444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0.22899 -2.96296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0.17483 0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16892 -2.96296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0.18455 -3.7037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15521 -4.07407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0.13368 4.81481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11198 3.7037E-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0.41997 3.7037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0.3816 3.7037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0.36597 -2.96296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28021 -3.33333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20069 3.33333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20417 3.7037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51406 -3.7037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51997 -1.85185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43854 -1.85185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37292 2.96296E-6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0.3467 -1.85185E-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25521 -3.33333E-6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23854 4.44444E-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11" grpId="0" animBg="1"/>
      <p:bldP spid="113" grpId="0" animBg="1"/>
      <p:bldP spid="1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551" y="274638"/>
            <a:ext cx="8515949" cy="579472"/>
          </a:xfrm>
        </p:spPr>
        <p:txBody>
          <a:bodyPr/>
          <a:lstStyle/>
          <a:p>
            <a:r>
              <a:rPr lang="en-US" sz="3200" dirty="0"/>
              <a:t>Quantitative Trait Locus (QTL)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3703" y="1989218"/>
                <a:ext cx="46201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𝑖𝑚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𝑖𝑚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703" y="1989218"/>
                <a:ext cx="4620127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 descr="f2.qtl.exampl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8107"/>
            <a:ext cx="4271468" cy="3280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844" y="1195137"/>
            <a:ext cx="2558714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Phenotype of animal </a:t>
            </a:r>
            <a:r>
              <a:rPr lang="en-US" i="1" dirty="0" err="1"/>
              <a:t>i</a:t>
            </a:r>
            <a:r>
              <a:rPr lang="en-US" dirty="0"/>
              <a:t> at marker </a:t>
            </a:r>
            <a:r>
              <a:rPr lang="en-US" i="1" dirty="0"/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67792" y="1179096"/>
            <a:ext cx="1363577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Phenotype mean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43011" y="2029327"/>
            <a:ext cx="1644315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 error for animal </a:t>
            </a:r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1727" y="1179095"/>
            <a:ext cx="1499935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Allele effect of marker </a:t>
            </a:r>
            <a:r>
              <a:rPr lang="en-US" i="1" dirty="0"/>
              <a:t>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03558" y="1042737"/>
            <a:ext cx="1499935" cy="923330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Genotype of animal </a:t>
            </a:r>
            <a:r>
              <a:rPr lang="en-US" i="1" dirty="0" err="1"/>
              <a:t>i</a:t>
            </a:r>
            <a:r>
              <a:rPr lang="en-US" dirty="0"/>
              <a:t> at marker </a:t>
            </a:r>
            <a:r>
              <a:rPr lang="en-US" i="1" dirty="0"/>
              <a:t>m</a:t>
            </a:r>
          </a:p>
        </p:txBody>
      </p:sp>
      <p:cxnSp>
        <p:nvCxnSpPr>
          <p:cNvPr id="19" name="Straight Arrow Connector 18"/>
          <p:cNvCxnSpPr>
            <a:stCxn id="12" idx="2"/>
          </p:cNvCxnSpPr>
          <p:nvPr/>
        </p:nvCxnSpPr>
        <p:spPr>
          <a:xfrm flipH="1">
            <a:off x="3625516" y="1825427"/>
            <a:ext cx="24065" cy="3161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580021" y="1961785"/>
            <a:ext cx="553456" cy="2760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2"/>
          </p:cNvCxnSpPr>
          <p:nvPr/>
        </p:nvCxnSpPr>
        <p:spPr>
          <a:xfrm flipH="1">
            <a:off x="5285874" y="1825426"/>
            <a:ext cx="1455821" cy="41244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>
            <a:off x="1600201" y="1841468"/>
            <a:ext cx="741946" cy="38838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1"/>
          </p:cNvCxnSpPr>
          <p:nvPr/>
        </p:nvCxnSpPr>
        <p:spPr>
          <a:xfrm flipH="1">
            <a:off x="6625389" y="2352493"/>
            <a:ext cx="617622" cy="569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2660073" y="3724102"/>
            <a:ext cx="3331654" cy="15711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68380" y="2074079"/>
            <a:ext cx="648393" cy="601579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51493" y="3758980"/>
            <a:ext cx="532088" cy="513764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151493" y="4748191"/>
            <a:ext cx="532088" cy="513764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1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Picture 692" descr="image380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8" y="3490710"/>
            <a:ext cx="8254314" cy="2741165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676835" y="68580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3429000" y="68580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5" name="Straight Connector 264"/>
          <p:cNvCxnSpPr/>
          <p:nvPr/>
        </p:nvCxnSpPr>
        <p:spPr>
          <a:xfrm flipV="1">
            <a:off x="1826731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V="1">
            <a:off x="1034643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2546811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 rot="16200000">
            <a:off x="-658265" y="1628081"/>
            <a:ext cx="22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Cholesterol</a:t>
            </a:r>
          </a:p>
        </p:txBody>
      </p:sp>
      <p:cxnSp>
        <p:nvCxnSpPr>
          <p:cNvPr id="402" name="Straight Connector 401"/>
          <p:cNvCxnSpPr/>
          <p:nvPr/>
        </p:nvCxnSpPr>
        <p:spPr>
          <a:xfrm flipV="1">
            <a:off x="1034643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 flipV="1">
            <a:off x="1826731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 flipV="1">
            <a:off x="2546811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/>
          <p:cNvSpPr txBox="1"/>
          <p:nvPr/>
        </p:nvSpPr>
        <p:spPr>
          <a:xfrm>
            <a:off x="809261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AA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574703" y="2987660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AB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2321429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BB</a:t>
            </a:r>
          </a:p>
        </p:txBody>
      </p:sp>
      <p:cxnSp>
        <p:nvCxnSpPr>
          <p:cNvPr id="408" name="Straight Connector 407"/>
          <p:cNvCxnSpPr/>
          <p:nvPr/>
        </p:nvCxnSpPr>
        <p:spPr>
          <a:xfrm flipV="1">
            <a:off x="4572000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V="1">
            <a:off x="3779912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/>
          <p:nvPr/>
        </p:nvCxnSpPr>
        <p:spPr>
          <a:xfrm flipV="1">
            <a:off x="5292080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/>
          <p:cNvSpPr txBox="1"/>
          <p:nvPr/>
        </p:nvSpPr>
        <p:spPr>
          <a:xfrm>
            <a:off x="3527884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AA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4325130" y="2987660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AB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5055954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BB</a:t>
            </a:r>
          </a:p>
        </p:txBody>
      </p:sp>
      <p:cxnSp>
        <p:nvCxnSpPr>
          <p:cNvPr id="420" name="Straight Connector 419"/>
          <p:cNvCxnSpPr/>
          <p:nvPr/>
        </p:nvCxnSpPr>
        <p:spPr>
          <a:xfrm flipV="1">
            <a:off x="3779912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/>
          <p:nvPr/>
        </p:nvCxnSpPr>
        <p:spPr>
          <a:xfrm flipV="1">
            <a:off x="4572000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V="1">
            <a:off x="5292080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val 425"/>
          <p:cNvSpPr/>
          <p:nvPr/>
        </p:nvSpPr>
        <p:spPr>
          <a:xfrm>
            <a:off x="765304" y="7647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/>
          <p:cNvSpPr/>
          <p:nvPr/>
        </p:nvSpPr>
        <p:spPr>
          <a:xfrm>
            <a:off x="801308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/>
        </p:nvSpPr>
        <p:spPr>
          <a:xfrm>
            <a:off x="765304" y="22048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>
            <a:off x="1341368" y="9807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/>
          <p:cNvSpPr/>
          <p:nvPr/>
        </p:nvSpPr>
        <p:spPr>
          <a:xfrm>
            <a:off x="1305364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/>
        </p:nvSpPr>
        <p:spPr>
          <a:xfrm>
            <a:off x="1197352" y="19168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/>
          <p:cNvSpPr/>
          <p:nvPr/>
        </p:nvSpPr>
        <p:spPr>
          <a:xfrm>
            <a:off x="2349480" y="8007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/>
          <p:cNvSpPr/>
          <p:nvPr/>
        </p:nvSpPr>
        <p:spPr>
          <a:xfrm>
            <a:off x="1701408" y="211969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>
            <a:off x="2601508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/>
          <p:cNvSpPr/>
          <p:nvPr/>
        </p:nvSpPr>
        <p:spPr>
          <a:xfrm>
            <a:off x="2529500" y="16009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>
            <a:off x="2097452" y="25288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>
            <a:off x="2205464" y="215569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>
            <a:off x="2529500" y="26729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>
            <a:off x="2745524" y="26369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/>
        </p:nvSpPr>
        <p:spPr>
          <a:xfrm>
            <a:off x="1017332" y="8285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/>
          <p:cNvSpPr/>
          <p:nvPr/>
        </p:nvSpPr>
        <p:spPr>
          <a:xfrm>
            <a:off x="1053336" y="11247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>
            <a:off x="1197352" y="13047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>
            <a:off x="1269360" y="14127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>
            <a:off x="1449380" y="16648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>
            <a:off x="1701408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>
            <a:off x="1737412" y="20116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>
            <a:off x="1953436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>
            <a:off x="2136904" y="22311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>
            <a:off x="2241468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>
            <a:off x="1521388" y="23128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>
            <a:off x="2601508" y="23488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>
            <a:off x="2169460" y="27891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>
            <a:off x="873316" y="249289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>
            <a:off x="1053336" y="26009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945324" y="28169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1374904" y="28422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1377372" y="19888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/>
        </p:nvSpPr>
        <p:spPr>
          <a:xfrm>
            <a:off x="1377372" y="17728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/>
          <p:cNvSpPr/>
          <p:nvPr/>
        </p:nvSpPr>
        <p:spPr>
          <a:xfrm>
            <a:off x="1917432" y="14847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/>
          <p:cNvSpPr/>
          <p:nvPr/>
        </p:nvSpPr>
        <p:spPr>
          <a:xfrm>
            <a:off x="2241468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>
            <a:off x="2410636" y="17259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>
            <a:off x="2025444" y="17008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2222232" y="18844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>
            <a:off x="2349480" y="18537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>
            <a:off x="1665404" y="872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>
            <a:off x="1665404" y="119675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>
            <a:off x="1798568" y="14379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>
            <a:off x="1917432" y="9447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>
            <a:off x="2277472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>
            <a:off x="899605" y="15567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>
            <a:off x="873316" y="18088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>
            <a:off x="1161348" y="21688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>
            <a:off x="1665404" y="24208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>
            <a:off x="1953436" y="208368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>
            <a:off x="1845424" y="190366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>
            <a:off x="1601780" y="17368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>
            <a:off x="1485384" y="13767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>
            <a:off x="2025444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>
            <a:off x="2349480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>
            <a:off x="1403661" y="23848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/>
          <p:cNvSpPr/>
          <p:nvPr/>
        </p:nvSpPr>
        <p:spPr>
          <a:xfrm>
            <a:off x="1466148" y="273520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/>
        </p:nvSpPr>
        <p:spPr>
          <a:xfrm>
            <a:off x="3494358" y="7647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>
            <a:off x="3530362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3494358" y="22048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/>
        </p:nvSpPr>
        <p:spPr>
          <a:xfrm>
            <a:off x="4070422" y="9807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/>
          <p:cNvSpPr/>
          <p:nvPr/>
        </p:nvSpPr>
        <p:spPr>
          <a:xfrm>
            <a:off x="4034418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/>
          <p:cNvSpPr/>
          <p:nvPr/>
        </p:nvSpPr>
        <p:spPr>
          <a:xfrm>
            <a:off x="3926406" y="19168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/>
        </p:nvSpPr>
        <p:spPr>
          <a:xfrm>
            <a:off x="5078534" y="8007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/>
          <p:cNvSpPr/>
          <p:nvPr/>
        </p:nvSpPr>
        <p:spPr>
          <a:xfrm>
            <a:off x="4430462" y="211969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/>
          <p:cNvSpPr/>
          <p:nvPr/>
        </p:nvSpPr>
        <p:spPr>
          <a:xfrm>
            <a:off x="5330562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/>
        </p:nvSpPr>
        <p:spPr>
          <a:xfrm>
            <a:off x="5258554" y="16009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/>
          <p:cNvSpPr/>
          <p:nvPr/>
        </p:nvSpPr>
        <p:spPr>
          <a:xfrm>
            <a:off x="4826506" y="25288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/>
          <p:cNvSpPr/>
          <p:nvPr/>
        </p:nvSpPr>
        <p:spPr>
          <a:xfrm>
            <a:off x="4934518" y="215569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/>
        </p:nvSpPr>
        <p:spPr>
          <a:xfrm>
            <a:off x="5258554" y="26729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/>
          <p:cNvSpPr/>
          <p:nvPr/>
        </p:nvSpPr>
        <p:spPr>
          <a:xfrm>
            <a:off x="5474578" y="26369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/>
          <p:cNvSpPr/>
          <p:nvPr/>
        </p:nvSpPr>
        <p:spPr>
          <a:xfrm>
            <a:off x="3746386" y="8285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/>
        </p:nvSpPr>
        <p:spPr>
          <a:xfrm>
            <a:off x="3782390" y="11247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/>
          <p:cNvSpPr/>
          <p:nvPr/>
        </p:nvSpPr>
        <p:spPr>
          <a:xfrm>
            <a:off x="3926406" y="13047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/>
          <p:cNvSpPr/>
          <p:nvPr/>
        </p:nvSpPr>
        <p:spPr>
          <a:xfrm>
            <a:off x="3998414" y="14127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/>
        </p:nvSpPr>
        <p:spPr>
          <a:xfrm>
            <a:off x="4178434" y="16648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/>
          <p:cNvSpPr/>
          <p:nvPr/>
        </p:nvSpPr>
        <p:spPr>
          <a:xfrm>
            <a:off x="4430462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/>
          <p:cNvSpPr/>
          <p:nvPr/>
        </p:nvSpPr>
        <p:spPr>
          <a:xfrm>
            <a:off x="4466466" y="20116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/>
        </p:nvSpPr>
        <p:spPr>
          <a:xfrm>
            <a:off x="4682490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/>
          <p:cNvSpPr/>
          <p:nvPr/>
        </p:nvSpPr>
        <p:spPr>
          <a:xfrm>
            <a:off x="4865958" y="22311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/>
          <p:cNvSpPr/>
          <p:nvPr/>
        </p:nvSpPr>
        <p:spPr>
          <a:xfrm>
            <a:off x="4970522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/>
        </p:nvSpPr>
        <p:spPr>
          <a:xfrm>
            <a:off x="4250442" y="23128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/>
          <p:cNvSpPr/>
          <p:nvPr/>
        </p:nvSpPr>
        <p:spPr>
          <a:xfrm>
            <a:off x="5330562" y="23488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/>
          <p:cNvSpPr/>
          <p:nvPr/>
        </p:nvSpPr>
        <p:spPr>
          <a:xfrm>
            <a:off x="4898514" y="27891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/>
        </p:nvSpPr>
        <p:spPr>
          <a:xfrm>
            <a:off x="3602370" y="249289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/>
          <p:cNvSpPr/>
          <p:nvPr/>
        </p:nvSpPr>
        <p:spPr>
          <a:xfrm>
            <a:off x="3782390" y="26009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/>
          <p:cNvSpPr/>
          <p:nvPr/>
        </p:nvSpPr>
        <p:spPr>
          <a:xfrm>
            <a:off x="3674378" y="28169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/>
        </p:nvSpPr>
        <p:spPr>
          <a:xfrm>
            <a:off x="4103958" y="28422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/>
          <p:cNvSpPr/>
          <p:nvPr/>
        </p:nvSpPr>
        <p:spPr>
          <a:xfrm>
            <a:off x="4106426" y="19888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/>
          <p:cNvSpPr/>
          <p:nvPr/>
        </p:nvSpPr>
        <p:spPr>
          <a:xfrm>
            <a:off x="4106426" y="17728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/>
        </p:nvSpPr>
        <p:spPr>
          <a:xfrm>
            <a:off x="4646486" y="14847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/>
          <p:cNvSpPr/>
          <p:nvPr/>
        </p:nvSpPr>
        <p:spPr>
          <a:xfrm>
            <a:off x="4970522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/>
          <p:cNvSpPr/>
          <p:nvPr/>
        </p:nvSpPr>
        <p:spPr>
          <a:xfrm>
            <a:off x="5139690" y="17259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/>
        </p:nvSpPr>
        <p:spPr>
          <a:xfrm>
            <a:off x="4754498" y="17008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/>
          <p:cNvSpPr/>
          <p:nvPr/>
        </p:nvSpPr>
        <p:spPr>
          <a:xfrm>
            <a:off x="4951286" y="18844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/>
          <p:cNvSpPr/>
          <p:nvPr/>
        </p:nvSpPr>
        <p:spPr>
          <a:xfrm>
            <a:off x="5078534" y="186344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/>
        </p:nvSpPr>
        <p:spPr>
          <a:xfrm>
            <a:off x="4394458" y="872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/>
          <p:cNvSpPr/>
          <p:nvPr/>
        </p:nvSpPr>
        <p:spPr>
          <a:xfrm>
            <a:off x="4394458" y="119675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/>
          <p:cNvSpPr/>
          <p:nvPr/>
        </p:nvSpPr>
        <p:spPr>
          <a:xfrm>
            <a:off x="4527622" y="14379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/>
        </p:nvSpPr>
        <p:spPr>
          <a:xfrm>
            <a:off x="4646486" y="9447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/>
          <p:cNvSpPr/>
          <p:nvPr/>
        </p:nvSpPr>
        <p:spPr>
          <a:xfrm>
            <a:off x="5006526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Oval 525"/>
          <p:cNvSpPr/>
          <p:nvPr/>
        </p:nvSpPr>
        <p:spPr>
          <a:xfrm>
            <a:off x="3628659" y="15567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/>
        </p:nvSpPr>
        <p:spPr>
          <a:xfrm>
            <a:off x="3602370" y="18088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Oval 527"/>
          <p:cNvSpPr/>
          <p:nvPr/>
        </p:nvSpPr>
        <p:spPr>
          <a:xfrm>
            <a:off x="3890402" y="21688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Oval 528"/>
          <p:cNvSpPr/>
          <p:nvPr/>
        </p:nvSpPr>
        <p:spPr>
          <a:xfrm>
            <a:off x="4394458" y="24208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/>
        </p:nvSpPr>
        <p:spPr>
          <a:xfrm>
            <a:off x="4682490" y="208368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Oval 530"/>
          <p:cNvSpPr/>
          <p:nvPr/>
        </p:nvSpPr>
        <p:spPr>
          <a:xfrm>
            <a:off x="4574478" y="190366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Oval 531"/>
          <p:cNvSpPr/>
          <p:nvPr/>
        </p:nvSpPr>
        <p:spPr>
          <a:xfrm>
            <a:off x="4330834" y="17368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/>
        </p:nvSpPr>
        <p:spPr>
          <a:xfrm>
            <a:off x="4214438" y="13767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Oval 533"/>
          <p:cNvSpPr/>
          <p:nvPr/>
        </p:nvSpPr>
        <p:spPr>
          <a:xfrm>
            <a:off x="4754498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Oval 534"/>
          <p:cNvSpPr/>
          <p:nvPr/>
        </p:nvSpPr>
        <p:spPr>
          <a:xfrm>
            <a:off x="5078534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/>
        </p:nvSpPr>
        <p:spPr>
          <a:xfrm>
            <a:off x="4132715" y="23848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Oval 536"/>
          <p:cNvSpPr/>
          <p:nvPr/>
        </p:nvSpPr>
        <p:spPr>
          <a:xfrm>
            <a:off x="4195202" y="273520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Rectangle 595"/>
          <p:cNvSpPr/>
          <p:nvPr/>
        </p:nvSpPr>
        <p:spPr>
          <a:xfrm>
            <a:off x="6172285" y="69476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cxnSp>
        <p:nvCxnSpPr>
          <p:cNvPr id="597" name="Straight Connector 596"/>
          <p:cNvCxnSpPr/>
          <p:nvPr/>
        </p:nvCxnSpPr>
        <p:spPr>
          <a:xfrm flipV="1">
            <a:off x="7315285" y="296990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/>
          <p:nvPr/>
        </p:nvCxnSpPr>
        <p:spPr>
          <a:xfrm flipV="1">
            <a:off x="6523197" y="296990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/>
          <p:nvPr/>
        </p:nvCxnSpPr>
        <p:spPr>
          <a:xfrm flipV="1">
            <a:off x="8035365" y="296990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/>
          <p:cNvSpPr txBox="1"/>
          <p:nvPr/>
        </p:nvSpPr>
        <p:spPr>
          <a:xfrm>
            <a:off x="6271169" y="300591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AA</a:t>
            </a:r>
          </a:p>
        </p:txBody>
      </p:sp>
      <p:sp>
        <p:nvSpPr>
          <p:cNvPr id="601" name="TextBox 600"/>
          <p:cNvSpPr txBox="1"/>
          <p:nvPr/>
        </p:nvSpPr>
        <p:spPr>
          <a:xfrm>
            <a:off x="7068415" y="2996620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AB</a:t>
            </a:r>
          </a:p>
        </p:txBody>
      </p:sp>
      <p:sp>
        <p:nvSpPr>
          <p:cNvPr id="602" name="TextBox 601"/>
          <p:cNvSpPr txBox="1"/>
          <p:nvPr/>
        </p:nvSpPr>
        <p:spPr>
          <a:xfrm>
            <a:off x="7799239" y="300591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BB</a:t>
            </a:r>
          </a:p>
        </p:txBody>
      </p:sp>
      <p:cxnSp>
        <p:nvCxnSpPr>
          <p:cNvPr id="603" name="Straight Connector 602"/>
          <p:cNvCxnSpPr/>
          <p:nvPr/>
        </p:nvCxnSpPr>
        <p:spPr>
          <a:xfrm flipV="1">
            <a:off x="6523197" y="70165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/>
          <p:nvPr/>
        </p:nvCxnSpPr>
        <p:spPr>
          <a:xfrm flipV="1">
            <a:off x="7315285" y="70165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/>
          <p:nvPr/>
        </p:nvCxnSpPr>
        <p:spPr>
          <a:xfrm flipV="1">
            <a:off x="8035365" y="70165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/>
          <p:cNvSpPr/>
          <p:nvPr/>
        </p:nvSpPr>
        <p:spPr>
          <a:xfrm>
            <a:off x="6241818" y="7736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07" name="Oval 606"/>
          <p:cNvSpPr/>
          <p:nvPr/>
        </p:nvSpPr>
        <p:spPr>
          <a:xfrm>
            <a:off x="6277822" y="1241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08" name="Oval 607"/>
          <p:cNvSpPr/>
          <p:nvPr/>
        </p:nvSpPr>
        <p:spPr>
          <a:xfrm>
            <a:off x="6241818" y="22138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09" name="Oval 608"/>
          <p:cNvSpPr/>
          <p:nvPr/>
        </p:nvSpPr>
        <p:spPr>
          <a:xfrm>
            <a:off x="6817882" y="9896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0" name="Oval 609"/>
          <p:cNvSpPr/>
          <p:nvPr/>
        </p:nvSpPr>
        <p:spPr>
          <a:xfrm>
            <a:off x="6781878" y="14577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1" name="Oval 610"/>
          <p:cNvSpPr/>
          <p:nvPr/>
        </p:nvSpPr>
        <p:spPr>
          <a:xfrm>
            <a:off x="6673866" y="19257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2" name="Oval 611"/>
          <p:cNvSpPr/>
          <p:nvPr/>
        </p:nvSpPr>
        <p:spPr>
          <a:xfrm>
            <a:off x="7825994" y="80966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3" name="Oval 612"/>
          <p:cNvSpPr/>
          <p:nvPr/>
        </p:nvSpPr>
        <p:spPr>
          <a:xfrm>
            <a:off x="7177922" y="21286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4" name="Oval 613"/>
          <p:cNvSpPr/>
          <p:nvPr/>
        </p:nvSpPr>
        <p:spPr>
          <a:xfrm>
            <a:off x="8078022" y="12777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5" name="Oval 614"/>
          <p:cNvSpPr/>
          <p:nvPr/>
        </p:nvSpPr>
        <p:spPr>
          <a:xfrm>
            <a:off x="8006014" y="16099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6" name="Oval 615"/>
          <p:cNvSpPr/>
          <p:nvPr/>
        </p:nvSpPr>
        <p:spPr>
          <a:xfrm>
            <a:off x="7573966" y="25378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7" name="Oval 616"/>
          <p:cNvSpPr/>
          <p:nvPr/>
        </p:nvSpPr>
        <p:spPr>
          <a:xfrm>
            <a:off x="7681978" y="216465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8" name="Oval 617"/>
          <p:cNvSpPr/>
          <p:nvPr/>
        </p:nvSpPr>
        <p:spPr>
          <a:xfrm>
            <a:off x="8006014" y="26818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9" name="Oval 618"/>
          <p:cNvSpPr/>
          <p:nvPr/>
        </p:nvSpPr>
        <p:spPr>
          <a:xfrm>
            <a:off x="8222038" y="26458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0" name="Oval 619"/>
          <p:cNvSpPr/>
          <p:nvPr/>
        </p:nvSpPr>
        <p:spPr>
          <a:xfrm>
            <a:off x="6493846" y="8374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1" name="Oval 620"/>
          <p:cNvSpPr/>
          <p:nvPr/>
        </p:nvSpPr>
        <p:spPr>
          <a:xfrm>
            <a:off x="6529850" y="11337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2" name="Oval 621"/>
          <p:cNvSpPr/>
          <p:nvPr/>
        </p:nvSpPr>
        <p:spPr>
          <a:xfrm>
            <a:off x="6673866" y="13137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3" name="Oval 622"/>
          <p:cNvSpPr/>
          <p:nvPr/>
        </p:nvSpPr>
        <p:spPr>
          <a:xfrm>
            <a:off x="6745874" y="142173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4" name="Oval 623"/>
          <p:cNvSpPr/>
          <p:nvPr/>
        </p:nvSpPr>
        <p:spPr>
          <a:xfrm>
            <a:off x="6925894" y="16737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5" name="Oval 624"/>
          <p:cNvSpPr/>
          <p:nvPr/>
        </p:nvSpPr>
        <p:spPr>
          <a:xfrm>
            <a:off x="7177922" y="1637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6" name="Oval 625"/>
          <p:cNvSpPr/>
          <p:nvPr/>
        </p:nvSpPr>
        <p:spPr>
          <a:xfrm>
            <a:off x="7213926" y="202064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7" name="Oval 626"/>
          <p:cNvSpPr/>
          <p:nvPr/>
        </p:nvSpPr>
        <p:spPr>
          <a:xfrm>
            <a:off x="7429950" y="12777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8" name="Oval 627"/>
          <p:cNvSpPr/>
          <p:nvPr/>
        </p:nvSpPr>
        <p:spPr>
          <a:xfrm>
            <a:off x="7613418" y="224011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9" name="Oval 628"/>
          <p:cNvSpPr/>
          <p:nvPr/>
        </p:nvSpPr>
        <p:spPr>
          <a:xfrm>
            <a:off x="7717982" y="1637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0" name="Oval 629"/>
          <p:cNvSpPr/>
          <p:nvPr/>
        </p:nvSpPr>
        <p:spPr>
          <a:xfrm>
            <a:off x="6997902" y="232183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1" name="Oval 630"/>
          <p:cNvSpPr/>
          <p:nvPr/>
        </p:nvSpPr>
        <p:spPr>
          <a:xfrm>
            <a:off x="8078022" y="23578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2" name="Oval 631"/>
          <p:cNvSpPr/>
          <p:nvPr/>
        </p:nvSpPr>
        <p:spPr>
          <a:xfrm>
            <a:off x="7645974" y="28015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3" name="Oval 632"/>
          <p:cNvSpPr/>
          <p:nvPr/>
        </p:nvSpPr>
        <p:spPr>
          <a:xfrm>
            <a:off x="6349830" y="25018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4" name="Oval 633"/>
          <p:cNvSpPr/>
          <p:nvPr/>
        </p:nvSpPr>
        <p:spPr>
          <a:xfrm>
            <a:off x="6529850" y="260986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5" name="Oval 634"/>
          <p:cNvSpPr/>
          <p:nvPr/>
        </p:nvSpPr>
        <p:spPr>
          <a:xfrm>
            <a:off x="6421838" y="28258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6" name="Oval 635"/>
          <p:cNvSpPr/>
          <p:nvPr/>
        </p:nvSpPr>
        <p:spPr>
          <a:xfrm>
            <a:off x="6851418" y="28512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7" name="Oval 636"/>
          <p:cNvSpPr/>
          <p:nvPr/>
        </p:nvSpPr>
        <p:spPr>
          <a:xfrm>
            <a:off x="6853886" y="1997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8" name="Oval 637"/>
          <p:cNvSpPr/>
          <p:nvPr/>
        </p:nvSpPr>
        <p:spPr>
          <a:xfrm>
            <a:off x="6853886" y="17817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9" name="Oval 638"/>
          <p:cNvSpPr/>
          <p:nvPr/>
        </p:nvSpPr>
        <p:spPr>
          <a:xfrm>
            <a:off x="7393946" y="14937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0" name="Oval 639"/>
          <p:cNvSpPr/>
          <p:nvPr/>
        </p:nvSpPr>
        <p:spPr>
          <a:xfrm>
            <a:off x="7717982" y="15297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1" name="Oval 640"/>
          <p:cNvSpPr/>
          <p:nvPr/>
        </p:nvSpPr>
        <p:spPr>
          <a:xfrm>
            <a:off x="7887150" y="17349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2" name="Oval 641"/>
          <p:cNvSpPr/>
          <p:nvPr/>
        </p:nvSpPr>
        <p:spPr>
          <a:xfrm>
            <a:off x="7501958" y="170976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3" name="Oval 642"/>
          <p:cNvSpPr/>
          <p:nvPr/>
        </p:nvSpPr>
        <p:spPr>
          <a:xfrm>
            <a:off x="7698746" y="189339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4" name="Oval 643"/>
          <p:cNvSpPr/>
          <p:nvPr/>
        </p:nvSpPr>
        <p:spPr>
          <a:xfrm>
            <a:off x="7825994" y="187240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5" name="Oval 644"/>
          <p:cNvSpPr/>
          <p:nvPr/>
        </p:nvSpPr>
        <p:spPr>
          <a:xfrm>
            <a:off x="7141918" y="8816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6" name="Oval 645"/>
          <p:cNvSpPr/>
          <p:nvPr/>
        </p:nvSpPr>
        <p:spPr>
          <a:xfrm>
            <a:off x="7141918" y="12057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7" name="Oval 646"/>
          <p:cNvSpPr/>
          <p:nvPr/>
        </p:nvSpPr>
        <p:spPr>
          <a:xfrm>
            <a:off x="7275082" y="14468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8" name="Oval 647"/>
          <p:cNvSpPr/>
          <p:nvPr/>
        </p:nvSpPr>
        <p:spPr>
          <a:xfrm>
            <a:off x="7393946" y="9536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9" name="Oval 648"/>
          <p:cNvSpPr/>
          <p:nvPr/>
        </p:nvSpPr>
        <p:spPr>
          <a:xfrm>
            <a:off x="7753986" y="1241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0" name="Oval 649"/>
          <p:cNvSpPr/>
          <p:nvPr/>
        </p:nvSpPr>
        <p:spPr>
          <a:xfrm>
            <a:off x="6376119" y="156575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1" name="Oval 650"/>
          <p:cNvSpPr/>
          <p:nvPr/>
        </p:nvSpPr>
        <p:spPr>
          <a:xfrm>
            <a:off x="6349830" y="1817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2" name="Oval 651"/>
          <p:cNvSpPr/>
          <p:nvPr/>
        </p:nvSpPr>
        <p:spPr>
          <a:xfrm>
            <a:off x="6637862" y="21778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3" name="Oval 652"/>
          <p:cNvSpPr/>
          <p:nvPr/>
        </p:nvSpPr>
        <p:spPr>
          <a:xfrm>
            <a:off x="7141918" y="24298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4" name="Oval 653"/>
          <p:cNvSpPr/>
          <p:nvPr/>
        </p:nvSpPr>
        <p:spPr>
          <a:xfrm>
            <a:off x="7429950" y="209264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5" name="Oval 654"/>
          <p:cNvSpPr/>
          <p:nvPr/>
        </p:nvSpPr>
        <p:spPr>
          <a:xfrm>
            <a:off x="7321938" y="191262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6" name="Oval 655"/>
          <p:cNvSpPr/>
          <p:nvPr/>
        </p:nvSpPr>
        <p:spPr>
          <a:xfrm>
            <a:off x="7078294" y="17457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7" name="Oval 656"/>
          <p:cNvSpPr/>
          <p:nvPr/>
        </p:nvSpPr>
        <p:spPr>
          <a:xfrm>
            <a:off x="6961898" y="13857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8" name="Oval 657"/>
          <p:cNvSpPr/>
          <p:nvPr/>
        </p:nvSpPr>
        <p:spPr>
          <a:xfrm>
            <a:off x="7501958" y="15297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9" name="Oval 658"/>
          <p:cNvSpPr/>
          <p:nvPr/>
        </p:nvSpPr>
        <p:spPr>
          <a:xfrm>
            <a:off x="7825994" y="14577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60" name="Oval 659"/>
          <p:cNvSpPr/>
          <p:nvPr/>
        </p:nvSpPr>
        <p:spPr>
          <a:xfrm>
            <a:off x="6880175" y="23938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65" name="TextBox 664"/>
          <p:cNvSpPr txBox="1"/>
          <p:nvPr/>
        </p:nvSpPr>
        <p:spPr>
          <a:xfrm rot="16200000">
            <a:off x="-880815" y="4406761"/>
            <a:ext cx="2478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LOD</a:t>
            </a:r>
            <a:endParaRPr lang="en-US" sz="2800" dirty="0"/>
          </a:p>
        </p:txBody>
      </p:sp>
      <p:sp>
        <p:nvSpPr>
          <p:cNvPr id="666" name="TextBox 665"/>
          <p:cNvSpPr txBox="1"/>
          <p:nvPr/>
        </p:nvSpPr>
        <p:spPr>
          <a:xfrm>
            <a:off x="3332629" y="6199702"/>
            <a:ext cx="2478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Chr 1 (Mb)</a:t>
            </a:r>
          </a:p>
        </p:txBody>
      </p:sp>
      <p:cxnSp>
        <p:nvCxnSpPr>
          <p:cNvPr id="680" name="Straight Connector 679"/>
          <p:cNvCxnSpPr>
            <a:endCxn id="107" idx="3"/>
          </p:cNvCxnSpPr>
          <p:nvPr/>
        </p:nvCxnSpPr>
        <p:spPr>
          <a:xfrm flipV="1">
            <a:off x="690007" y="1828800"/>
            <a:ext cx="2272828" cy="560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/>
          <p:cNvCxnSpPr/>
          <p:nvPr/>
        </p:nvCxnSpPr>
        <p:spPr>
          <a:xfrm flipV="1">
            <a:off x="3421988" y="1368795"/>
            <a:ext cx="2300024" cy="8050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/>
          <p:cNvCxnSpPr/>
          <p:nvPr/>
        </p:nvCxnSpPr>
        <p:spPr>
          <a:xfrm flipH="1">
            <a:off x="6173602" y="847082"/>
            <a:ext cx="2280391" cy="1999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Freeform 693"/>
          <p:cNvSpPr/>
          <p:nvPr/>
        </p:nvSpPr>
        <p:spPr>
          <a:xfrm>
            <a:off x="1750612" y="3323645"/>
            <a:ext cx="117945" cy="2631882"/>
          </a:xfrm>
          <a:custGeom>
            <a:avLst/>
            <a:gdLst>
              <a:gd name="connsiteX0" fmla="*/ 117945 w 117945"/>
              <a:gd name="connsiteY0" fmla="*/ 2631882 h 2631882"/>
              <a:gd name="connsiteX1" fmla="*/ 6626 w 117945"/>
              <a:gd name="connsiteY1" fmla="*/ 1105232 h 2631882"/>
              <a:gd name="connsiteX2" fmla="*/ 78188 w 117945"/>
              <a:gd name="connsiteY2" fmla="*/ 0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45" h="2631882">
                <a:moveTo>
                  <a:pt x="117945" y="2631882"/>
                </a:moveTo>
                <a:cubicBezTo>
                  <a:pt x="65598" y="2087880"/>
                  <a:pt x="13252" y="1543879"/>
                  <a:pt x="6626" y="1105232"/>
                </a:cubicBezTo>
                <a:cubicBezTo>
                  <a:pt x="0" y="666585"/>
                  <a:pt x="39094" y="333292"/>
                  <a:pt x="78188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Freeform 694"/>
          <p:cNvSpPr/>
          <p:nvPr/>
        </p:nvSpPr>
        <p:spPr>
          <a:xfrm>
            <a:off x="4454055" y="3309067"/>
            <a:ext cx="117945" cy="2631882"/>
          </a:xfrm>
          <a:custGeom>
            <a:avLst/>
            <a:gdLst>
              <a:gd name="connsiteX0" fmla="*/ 117945 w 117945"/>
              <a:gd name="connsiteY0" fmla="*/ 2631882 h 2631882"/>
              <a:gd name="connsiteX1" fmla="*/ 6626 w 117945"/>
              <a:gd name="connsiteY1" fmla="*/ 1105232 h 2631882"/>
              <a:gd name="connsiteX2" fmla="*/ 78188 w 117945"/>
              <a:gd name="connsiteY2" fmla="*/ 0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45" h="2631882">
                <a:moveTo>
                  <a:pt x="117945" y="2631882"/>
                </a:moveTo>
                <a:cubicBezTo>
                  <a:pt x="65598" y="2087880"/>
                  <a:pt x="13252" y="1543879"/>
                  <a:pt x="6626" y="1105232"/>
                </a:cubicBezTo>
                <a:cubicBezTo>
                  <a:pt x="0" y="666585"/>
                  <a:pt x="39094" y="333292"/>
                  <a:pt x="78188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Freeform 696"/>
          <p:cNvSpPr/>
          <p:nvPr/>
        </p:nvSpPr>
        <p:spPr>
          <a:xfrm>
            <a:off x="7239660" y="3318344"/>
            <a:ext cx="227939" cy="2631882"/>
          </a:xfrm>
          <a:custGeom>
            <a:avLst/>
            <a:gdLst>
              <a:gd name="connsiteX0" fmla="*/ 117945 w 117945"/>
              <a:gd name="connsiteY0" fmla="*/ 2631882 h 2631882"/>
              <a:gd name="connsiteX1" fmla="*/ 6626 w 117945"/>
              <a:gd name="connsiteY1" fmla="*/ 1105232 h 2631882"/>
              <a:gd name="connsiteX2" fmla="*/ 78188 w 117945"/>
              <a:gd name="connsiteY2" fmla="*/ 0 h 2631882"/>
              <a:gd name="connsiteX0" fmla="*/ 214024 w 214024"/>
              <a:gd name="connsiteY0" fmla="*/ 2631882 h 2631882"/>
              <a:gd name="connsiteX1" fmla="*/ 102705 w 214024"/>
              <a:gd name="connsiteY1" fmla="*/ 1105232 h 2631882"/>
              <a:gd name="connsiteX2" fmla="*/ 39094 w 214024"/>
              <a:gd name="connsiteY2" fmla="*/ 0 h 2631882"/>
              <a:gd name="connsiteX0" fmla="*/ 227939 w 227939"/>
              <a:gd name="connsiteY0" fmla="*/ 2631882 h 2631882"/>
              <a:gd name="connsiteX1" fmla="*/ 29155 w 227939"/>
              <a:gd name="connsiteY1" fmla="*/ 1129085 h 2631882"/>
              <a:gd name="connsiteX2" fmla="*/ 53009 w 227939"/>
              <a:gd name="connsiteY2" fmla="*/ 0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9" h="2631882">
                <a:moveTo>
                  <a:pt x="227939" y="2631882"/>
                </a:moveTo>
                <a:cubicBezTo>
                  <a:pt x="175592" y="2087880"/>
                  <a:pt x="58310" y="1567732"/>
                  <a:pt x="29155" y="1129085"/>
                </a:cubicBezTo>
                <a:cubicBezTo>
                  <a:pt x="0" y="690438"/>
                  <a:pt x="13915" y="333292"/>
                  <a:pt x="53009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998012" y="274238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1430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-0.00023 L 0.025 -0.0002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3.66813E-6 L -0.08872 -3.66813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00023 L -0.07396 0.0002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14071E-6 L -0.05017 2.1407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23 L -0.13715 0.0002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66119E-6 L -0.13525 3.66119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2759E-6 L -0.10591 -4.82759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02754E-6 L -0.07396 1.02754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23 L -0.04219 -0.0002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26313E-7 L -0.00695 -3.26313E-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4876E-6 L 0.02517 -3.34876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8.47026E-7 L -0.04289 8.47026E-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53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57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73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77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85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0.02013 -1.48148E-6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4861 3.7037E-6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59259E-6 L 0.0842 2.59259E-6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0.0802 -1.11111E-6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L -0.01823 -4.44444E-6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5.23027E-7 L -0.05365 0.00093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" y="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04184 1.11111E-6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3507 -3.33333E-6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-0.03403 -7.40741E-7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09982 3.33333E-6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-0.08907 -3.33333E-6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0.03837 -2.22222E-6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" y="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00538 2.22222E-6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139 L -0.00643 -0.00139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0.04479 4.44444E-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04983 -7.40741E-7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0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-0.08125 -7.40741E-7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-0.06823 -1.11111E-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01424 4.07407E-6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0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0.01319 4.44444E-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05659 7.40741E-7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5185E-6 L 0.09982 1.85185E-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0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10781 -1.85185E-6 " pathEditMode="relative" rAng="0" ptsTypes="AA">
                                      <p:cBhvr>
                                        <p:cTn id="232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0684 -4.44444E-6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0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093 L -0.06163 -0.00093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44444E-6 L -0.08125 4.44444E-6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4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59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63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5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91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95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2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23 L 0.17083 -0.0002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" y="0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00023 L -0.02605 0.00023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07 L 0.12066 0.0007 " pathEditMode="relative" rAng="0" ptsTypes="AA">
                                      <p:cBhvr>
                                        <p:cTn id="318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" y="0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0069 L 0.10781 0.00069 " pathEditMode="relative" rAng="0" ptsTypes="AA">
                                      <p:cBhvr>
                                        <p:cTn id="320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116 L 0.08819 -0.00116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0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9.07197E-7 L 0.03298 9.07197E-7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0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47836E-6 L 0.14323 -3.47836E-6 " pathEditMode="relative" rAng="0" ptsTypes="AA">
                                      <p:cBhvr>
                                        <p:cTn id="326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47 L 0.08785 -0.00047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0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0208 L 0.05277 0.00208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0.05277 -0.00023 " pathEditMode="relative" rAng="0" ptsTypes="AA">
                                      <p:cBhvr>
                                        <p:cTn id="332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67276E-6 L 0.01718 -3.67276E-6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0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8.90997E-7 L -0.01025 -8.90997E-7 " pathEditMode="relative" rAng="0" ptsTypes="AA">
                                      <p:cBhvr>
                                        <p:cTn id="336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" y="0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579 0 " pathEditMode="relative" ptsTypes="AA">
                                      <p:cBhvr>
                                        <p:cTn id="338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2685E-7 L 0.06458 4.02685E-7 " pathEditMode="relative" rAng="0" ptsTypes="AA">
                                      <p:cBhvr>
                                        <p:cTn id="340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0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08 L 0.1118 0.00208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0209 L 0.14323 0.00209 " pathEditMode="relative" rAng="0" ptsTypes="AA">
                                      <p:cBhvr>
                                        <p:cTn id="344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23 L 0.17638 0.00023 " pathEditMode="relative" rAng="0" ptsTypes="AA">
                                      <p:cBhvr>
                                        <p:cTn id="346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" y="0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67276E-6 L 0.13142 -3.67276E-6 " pathEditMode="relative" rAng="0" ptsTypes="AA">
                                      <p:cBhvr>
                                        <p:cTn id="348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2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3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6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7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8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0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1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2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4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2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3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6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7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0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1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2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4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5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0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2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3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4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7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3293E-6 L -0.021 -3.73293E-6 " pathEditMode="relative" rAng="0" ptsTypes="AA">
                                      <p:cBhvr>
                                        <p:cTn id="540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" y="0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3.67276E-6 L -0.03264 -3.67276E-6 " pathEditMode="relative" rAng="0" ptsTypes="AA">
                                      <p:cBhvr>
                                        <p:cTn id="542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0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7.70655E-7 L 0.01111 -7.70655E-7 " pathEditMode="relative" rAng="0" ptsTypes="AA">
                                      <p:cBhvr>
                                        <p:cTn id="544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5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12451E-6 L -0.06546 -2.12451E-6 " pathEditMode="relative" rAng="0" ptsTypes="AA">
                                      <p:cBhvr>
                                        <p:cTn id="54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0"/>
                                    </p:animMotion>
                                  </p:childTnLst>
                                </p:cTn>
                              </p:par>
                              <p:par>
                                <p:cTn id="5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9542E-6 L -0.12378 3.79542E-6 " pathEditMode="relative" rAng="0" ptsTypes="AA">
                                      <p:cBhvr>
                                        <p:cTn id="548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" y="0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71187E-6 L -0.04375 -4.71187E-6 " pathEditMode="relative" rAng="0" ptsTypes="AA">
                                      <p:cBhvr>
                                        <p:cTn id="550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L -0.0408 -0.00023 " pathEditMode="relative" rAng="0" ptsTypes="AA">
                                      <p:cBhvr>
                                        <p:cTn id="552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  <p:par>
                                <p:cTn id="5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67276E-6 L -0.14688 -3.67276E-6 " pathEditMode="relative" rAng="0" ptsTypes="AA">
                                      <p:cBhvr>
                                        <p:cTn id="554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0"/>
                                    </p:animMotion>
                                  </p:childTnLst>
                                </p:cTn>
                              </p:par>
                              <p:par>
                                <p:cTn id="5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023 L 0.00625 -0.00023 " pathEditMode="relative" rAng="0" ptsTypes="AA">
                                      <p:cBhvr>
                                        <p:cTn id="556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L -0.19063 0.00023 " pathEditMode="relative" rAng="0" ptsTypes="AA">
                                      <p:cBhvr>
                                        <p:cTn id="558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" y="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L -0.12761 -0.00023 " pathEditMode="relative" rAng="0" ptsTypes="AA">
                                      <p:cBhvr>
                                        <p:cTn id="560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0"/>
                                    </p:animMotion>
                                  </p:childTnLst>
                                </p:cTn>
                              </p:par>
                              <p:par>
                                <p:cTn id="5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2.80028E-7 L -0.0507 -2.80028E-7 " pathEditMode="relative" rAng="0" ptsTypes="AA">
                                      <p:cBhvr>
                                        <p:cTn id="562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6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67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8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4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75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0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2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83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87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95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6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0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2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03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6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07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6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8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19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8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0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31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0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2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43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2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4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55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6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8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59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0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63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6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67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8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0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71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2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4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75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6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4.02685E-7 L -0.01336 4.02685E-7 " pathEditMode="relative" rAng="0" ptsTypes="AA">
                                      <p:cBhvr>
                                        <p:cTn id="678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0"/>
                                    </p:animMotion>
                                  </p:childTnLst>
                                </p:cTn>
                              </p:par>
                              <p:par>
                                <p:cTn id="6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37908E-6 L 0.0816 -2.37908E-6 " pathEditMode="relative" rAng="0" ptsTypes="AA">
                                      <p:cBhvr>
                                        <p:cTn id="680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0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23027E-7 L 0.10868 5.23027E-7 " pathEditMode="relative" rAng="0" ptsTypes="AA">
                                      <p:cBhvr>
                                        <p:cTn id="682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6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8.90997E-7 L -0.01684 -8.90997E-7 " pathEditMode="relative" rAng="0" ptsTypes="AA">
                                      <p:cBhvr>
                                        <p:cTn id="684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8.90997E-7 L -0.08802 -8.90997E-7 " pathEditMode="relative" rAng="0" ptsTypes="AA">
                                      <p:cBhvr>
                                        <p:cTn id="686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0"/>
                                    </p:animMotion>
                                  </p:childTnLst>
                                </p:cTn>
                              </p:par>
                              <p:par>
                                <p:cTn id="6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46 L 0.05781 -0.00046 " pathEditMode="relative" rAng="0" ptsTypes="AA">
                                      <p:cBhvr>
                                        <p:cTn id="688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0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4.91321E-6 L -0.01284 4.91321E-6 " pathEditMode="relative" rAng="0" ptsTypes="AA">
                                      <p:cBhvr>
                                        <p:cTn id="690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" y="0"/>
                                    </p:animMotion>
                                  </p:childTnLst>
                                </p:cTn>
                              </p:par>
                              <p:par>
                                <p:cTn id="6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9933E-6 L -0.02483 4.89933E-6 " pathEditMode="relative" rAng="0" ptsTypes="AA">
                                      <p:cBhvr>
                                        <p:cTn id="692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23 L -0.04913 0.00023 " pathEditMode="relative" rAng="0" ptsTypes="AA">
                                      <p:cBhvr>
                                        <p:cTn id="694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  <p:par>
                                <p:cTn id="6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7339E-6 L -0.08072 4.97339E-6 " pathEditMode="relative" rAng="0" ptsTypes="AA">
                                      <p:cBhvr>
                                        <p:cTn id="696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0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17427E-7 L -0.02517 7.17427E-7 " pathEditMode="relative" rAng="0" ptsTypes="AA">
                                      <p:cBhvr>
                                        <p:cTn id="698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  <p:par>
                                <p:cTn id="6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13145E-6 L 0.03785 2.13145E-6 " pathEditMode="relative" rAng="0" ptsTypes="AA">
                                      <p:cBhvr>
                                        <p:cTn id="700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0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3.61953E-6 L 0.10052 3.61953E-6 " pathEditMode="relative" rAng="0" ptsTypes="AA">
                                      <p:cBhvr>
                                        <p:cTn id="702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0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2.05508E-6 L -0.00573 -2.05508E-6 " pathEditMode="relative" rAng="0" ptsTypes="AA">
                                      <p:cBhvr>
                                        <p:cTn id="704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92 L -0.06094 -0.00092 " pathEditMode="relative" rAng="0" ptsTypes="AA">
                                      <p:cBhvr>
                                        <p:cTn id="706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  <p:par>
                                <p:cTn id="7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46 L 0.046 -0.00046 " pathEditMode="relative" rAng="0" ptsTypes="AA">
                                      <p:cBhvr>
                                        <p:cTn id="708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0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8.47026E-7 L 0.00642 8.47026E-7 " pathEditMode="relative" rAng="0" ptsTypes="AA">
                                      <p:cBhvr>
                                        <p:cTn id="710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7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6 L -0.01754 -0.00046 " pathEditMode="relative" rAng="0" ptsTypes="AA">
                                      <p:cBhvr>
                                        <p:cTn id="712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7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7 L -0.04566 -0.0007 " pathEditMode="relative" rAng="0" ptsTypes="AA">
                                      <p:cBhvr>
                                        <p:cTn id="714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0"/>
                                    </p:animMotion>
                                  </p:childTnLst>
                                </p:cTn>
                              </p:par>
                              <p:par>
                                <p:cTn id="7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74913E-6 L 0.01007 3.74913E-6 " pathEditMode="relative" rAng="0" ptsTypes="AA">
                                      <p:cBhvr>
                                        <p:cTn id="716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23 L 0.06979 0.00023 " pathEditMode="relative" rAng="0" ptsTypes="AA">
                                      <p:cBhvr>
                                        <p:cTn id="718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0"/>
                                    </p:animMotion>
                                  </p:childTnLst>
                                </p:cTn>
                              </p:par>
                              <p:par>
                                <p:cTn id="7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0977E-6 L 0.10104 -1.80977E-6 " pathEditMode="relative" rAng="0" ptsTypes="AA">
                                      <p:cBhvr>
                                        <p:cTn id="720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0"/>
                                    </p:animMotion>
                                  </p:childTnLst>
                                </p:cTn>
                              </p:par>
                              <p:par>
                                <p:cTn id="7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55913E-7 L 0.02986 -4.55913E-7 " pathEditMode="relative" rAng="0" ptsTypes="AA">
                                      <p:cBhvr>
                                        <p:cTn id="722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  <p:par>
                                <p:cTn id="7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9785E-6 L -0.08871 -3.29785E-6 " pathEditMode="relative" rAng="0" ptsTypes="AA">
                                      <p:cBhvr>
                                        <p:cTn id="724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0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6517E-6 L -0.03281 -4.6517E-6 " pathEditMode="relative" rAng="0" ptsTypes="AA">
                                      <p:cBhvr>
                                        <p:cTn id="726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0"/>
                                    </p:animMotion>
                                  </p:childTnLst>
                                </p:cTn>
                              </p:par>
                              <p:par>
                                <p:cTn id="7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44619E-6 L 0.01389 2.44619E-6 " pathEditMode="relative" rAng="0" ptsTypes="AA">
                                      <p:cBhvr>
                                        <p:cTn id="728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7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9153E-6 L -0.08003 -4.59153E-6 " pathEditMode="relative" rAng="0" ptsTypes="AA">
                                      <p:cBhvr>
                                        <p:cTn id="730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4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35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6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0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2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43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4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6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47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8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0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51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2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4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55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6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8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59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4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6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67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8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0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71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6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8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79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0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2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83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8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0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91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2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4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95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023 L 0.09219 0.00023 " pathEditMode="relative" rAng="0" ptsTypes="AA">
                                      <p:cBhvr>
                                        <p:cTn id="798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0"/>
                                    </p:animMotion>
                                  </p:childTnLst>
                                </p:cTn>
                              </p:par>
                              <p:par>
                                <p:cTn id="7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75654E-6 L 0.19115 1.75654E-6 " pathEditMode="relative" rAng="0" ptsTypes="AA">
                                      <p:cBhvr>
                                        <p:cTn id="800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0"/>
                                    </p:animMotion>
                                  </p:childTnLst>
                                </p:cTn>
                              </p:par>
                              <p:par>
                                <p:cTn id="80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42513E-7 L 0.16371 3.42513E-7 " pathEditMode="relative" rAng="0" ptsTypes="AA">
                                      <p:cBhvr>
                                        <p:cTn id="802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" y="0"/>
                                    </p:animMotion>
                                  </p:childTnLst>
                                </p:cTn>
                              </p:par>
                              <p:par>
                                <p:cTn id="8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2.43925E-6 L 0.12848 -2.43925E-6 " pathEditMode="relative" rAng="0" ptsTypes="AA">
                                      <p:cBhvr>
                                        <p:cTn id="804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" y="0"/>
                                    </p:animMotion>
                                  </p:childTnLst>
                                </p:cTn>
                              </p:par>
                              <p:par>
                                <p:cTn id="8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1.09234E-6 L 0.1592 1.09234E-6 " pathEditMode="relative" rAng="0" ptsTypes="AA">
                                      <p:cBhvr>
                                        <p:cTn id="806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0"/>
                                    </p:animMotion>
                                  </p:childTnLst>
                                </p:cTn>
                              </p:par>
                              <p:par>
                                <p:cTn id="8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5802E-6 L 0.19236 -3.35802E-6 " pathEditMode="relative" rAng="0" ptsTypes="AA">
                                      <p:cBhvr>
                                        <p:cTn id="808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0"/>
                                    </p:animMotion>
                                  </p:childTnLst>
                                </p:cTn>
                              </p:par>
                              <p:par>
                                <p:cTn id="8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7836E-6 L 0.1441 -3.47836E-6 " pathEditMode="relative" rAng="0" ptsTypes="AA">
                                      <p:cBhvr>
                                        <p:cTn id="810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8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6644E-6 L 0.125 -4.96644E-6 " pathEditMode="relative" rAng="0" ptsTypes="AA">
                                      <p:cBhvr>
                                        <p:cTn id="812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0"/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97339E-6 L 0.08924 4.97339E-6 " pathEditMode="relative" rAng="0" ptsTypes="AA">
                                      <p:cBhvr>
                                        <p:cTn id="814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0"/>
                                    </p:animMotion>
                                  </p:childTnLst>
                                </p:cTn>
                              </p:par>
                              <p:par>
                                <p:cTn id="8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46 L 0.01146 -0.00046 " pathEditMode="relative" rAng="0" ptsTypes="AA">
                                      <p:cBhvr>
                                        <p:cTn id="816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0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2.07128E-6 L 0.03038 2.07128E-6 " pathEditMode="relative" rAng="0" ptsTypes="AA">
                                      <p:cBhvr>
                                        <p:cTn id="818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  <p:par>
                                <p:cTn id="8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2016E-6 L 0.03177 -4.92016E-6 " pathEditMode="relative" rAng="0" ptsTypes="AA">
                                      <p:cBhvr>
                                        <p:cTn id="820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0"/>
                                    </p:animMotion>
                                  </p:childTnLst>
                                </p:cTn>
                              </p:par>
                              <p:par>
                                <p:cTn id="8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5.23027E-7 L 0.02605 5.23027E-7 " pathEditMode="relative" rAng="0" ptsTypes="AA">
                                      <p:cBhvr>
                                        <p:cTn id="822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  <p:par>
                                <p:cTn id="8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23 0 " pathEditMode="relative" ptsTypes="AA">
                                      <p:cBhvr>
                                        <p:cTn id="824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0.09306 -0.00023 " pathEditMode="relative" rAng="0" ptsTypes="AA">
                                      <p:cBhvr>
                                        <p:cTn id="826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0"/>
                                    </p:animMotion>
                                  </p:childTnLst>
                                </p:cTn>
                              </p:par>
                              <p:par>
                                <p:cTn id="8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2.01111E-6 L 0.11268 2.01111E-6 " pathEditMode="relative" rAng="0" ptsTypes="AA">
                                      <p:cBhvr>
                                        <p:cTn id="828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9" fill="hold">
                      <p:stCondLst>
                        <p:cond delay="indefinite"/>
                      </p:stCondLst>
                      <p:childTnLst>
                        <p:par>
                          <p:cTn id="970" fill="hold">
                            <p:stCondLst>
                              <p:cond delay="0"/>
                            </p:stCondLst>
                            <p:childTnLst>
                              <p:par>
                                <p:cTn id="9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2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3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4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6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7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8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0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1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2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4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5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6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8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9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0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2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3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4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6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7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8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0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1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2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4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5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6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8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9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0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2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3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4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6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7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8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0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1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2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4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5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6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8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9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0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2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3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47 L -0.05659 -0.00047 " pathEditMode="relative" rAng="0" ptsTypes="AA">
                                      <p:cBhvr>
                                        <p:cTn id="103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0"/>
                                    </p:animMotion>
                                  </p:childTnLst>
                                </p:cTn>
                              </p:par>
                              <p:par>
                                <p:cTn id="10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-0.19097 0.00023 " pathEditMode="relative" rAng="0" ptsTypes="AA">
                                      <p:cBhvr>
                                        <p:cTn id="1038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" y="0"/>
                                    </p:animMotion>
                                  </p:childTnLst>
                                </p:cTn>
                              </p:par>
                              <p:par>
                                <p:cTn id="10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-0.16702 0.00023 " pathEditMode="relative" rAng="0" ptsTypes="AA">
                                      <p:cBhvr>
                                        <p:cTn id="1040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0"/>
                                    </p:animMotion>
                                  </p:childTnLst>
                                </p:cTn>
                              </p:par>
                              <p:par>
                                <p:cTn id="10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L -0.12743 -0.00023 " pathEditMode="relative" rAng="0" ptsTypes="AA">
                                      <p:cBhvr>
                                        <p:cTn id="1042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0"/>
                                    </p:animMotion>
                                  </p:childTnLst>
                                </p:cTn>
                              </p:par>
                              <p:par>
                                <p:cTn id="10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23 L -0.11927 0.00023 " pathEditMode="relative" rAng="0" ptsTypes="AA">
                                      <p:cBhvr>
                                        <p:cTn id="1044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" y="0"/>
                                    </p:animMotion>
                                  </p:childTnLst>
                                </p:cTn>
                              </p:par>
                              <p:par>
                                <p:cTn id="10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3.87873E-6 L -0.0724 3.87873E-6 " pathEditMode="relative" rAng="0" ptsTypes="AA">
                                      <p:cBhvr>
                                        <p:cTn id="1046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0"/>
                                    </p:animMotion>
                                  </p:childTnLst>
                                </p:cTn>
                              </p:par>
                              <p:par>
                                <p:cTn id="10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L -0.04097 -0.00023 " pathEditMode="relative" rAng="0" ptsTypes="AA">
                                      <p:cBhvr>
                                        <p:cTn id="1048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10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23 L 0.00712 -0.00023 " pathEditMode="relative" rAng="0" ptsTypes="AA">
                                      <p:cBhvr>
                                        <p:cTn id="1050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10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2.52488E-6 L -0.0059 2.52488E-6 " pathEditMode="relative" rAng="0" ptsTypes="AA">
                                      <p:cBhvr>
                                        <p:cTn id="1052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10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77227E-7 L 0.01423 -3.77227E-7 " pathEditMode="relative" rAng="0" ptsTypes="AA">
                                      <p:cBhvr>
                                        <p:cTn id="1054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10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27933E-6 L -0.04375 -3.27933E-6 " pathEditMode="relative" rAng="0" ptsTypes="AA">
                                      <p:cBhvr>
                                        <p:cTn id="1056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  <p:par>
                                <p:cTn id="10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9.76626E-7 L -0.0566 9.76626E-7 " pathEditMode="relative" rAng="0" ptsTypes="AA">
                                      <p:cBhvr>
                                        <p:cTn id="1058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" y="0"/>
                                    </p:animMotion>
                                  </p:childTnLst>
                                </p:cTn>
                              </p:par>
                              <p:par>
                                <p:cTn id="10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37399E-7 L -0.17517 -4.37399E-7 " pathEditMode="relative" rAng="0" ptsTypes="AA">
                                      <p:cBhvr>
                                        <p:cTn id="1060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" y="0"/>
                                    </p:animMotion>
                                  </p:childTnLst>
                                </p:cTn>
                              </p:par>
                              <p:par>
                                <p:cTn id="10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833E-6 L -0.07604 -4.81833E-6 " pathEditMode="relative" rAng="0" ptsTypes="AA">
                                      <p:cBhvr>
                                        <p:cTn id="1062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0"/>
                                    </p:animMotion>
                                  </p:childTnLst>
                                </p:cTn>
                              </p:par>
                              <p:par>
                                <p:cTn id="10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69822E-6 L -0.04132 3.69822E-6 " pathEditMode="relative" rAng="0" ptsTypes="AA">
                                      <p:cBhvr>
                                        <p:cTn id="1064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10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04582E-6 L -0.02013 -2.04582E-6 " pathEditMode="relative" rAng="0" ptsTypes="AA">
                                      <p:cBhvr>
                                        <p:cTn id="1066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7" fill="hold">
                      <p:stCondLst>
                        <p:cond delay="indefinite"/>
                      </p:stCondLst>
                      <p:childTnLst>
                        <p:par>
                          <p:cTn id="1068" fill="hold">
                            <p:stCondLst>
                              <p:cond delay="0"/>
                            </p:stCondLst>
                            <p:childTnLst>
                              <p:par>
                                <p:cTn id="10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0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71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2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4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75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6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8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79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0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2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83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4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6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87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8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0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1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2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4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5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6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8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9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0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2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03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4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6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07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8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0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11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2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4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15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6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8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19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0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2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23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4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6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27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8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0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1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2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4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5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6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8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9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0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2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43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4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6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47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8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0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51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2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4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55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6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8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59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0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2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63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4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6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67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8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0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71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2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4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75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6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23 L -0.08802 -0.00023 " pathEditMode="relative" rAng="0" ptsTypes="AA">
                                      <p:cBhvr>
                                        <p:cTn id="1178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0"/>
                                    </p:animMotion>
                                  </p:childTnLst>
                                </p:cTn>
                              </p:par>
                              <p:par>
                                <p:cTn id="11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41541E-7 L -0.01771 5.41541E-7 " pathEditMode="relative" rAng="0" ptsTypes="AA">
                                      <p:cBhvr>
                                        <p:cTn id="1180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11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8348E-6 L 0.10781 3.38348E-6 " pathEditMode="relative" rAng="0" ptsTypes="AA">
                                      <p:cBhvr>
                                        <p:cTn id="1182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11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12312E-7 L -0.06129 -8.12312E-7 " pathEditMode="relative" rAng="0" ptsTypes="AA">
                                      <p:cBhvr>
                                        <p:cTn id="1184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  <p:par>
                                <p:cTn id="11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82 0 " pathEditMode="relative" ptsTypes="AA">
                                      <p:cBhvr>
                                        <p:cTn id="1186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2.08979E-6 L 0.09809 2.08979E-6 " pathEditMode="relative" rAng="0" ptsTypes="AA">
                                      <p:cBhvr>
                                        <p:cTn id="1188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" y="0"/>
                                    </p:animMotion>
                                  </p:childTnLst>
                                </p:cTn>
                              </p:par>
                              <p:par>
                                <p:cTn id="11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47 L 0.10156 0.00047 " pathEditMode="relative" rAng="0" ptsTypes="AA">
                                      <p:cBhvr>
                                        <p:cTn id="1190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0"/>
                                    </p:animMotion>
                                  </p:childTnLst>
                                </p:cTn>
                              </p:par>
                              <p:par>
                                <p:cTn id="11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46 L 0.11285 -0.00046 " pathEditMode="relative" rAng="0" ptsTypes="AA">
                                      <p:cBhvr>
                                        <p:cTn id="1192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11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0023 L 0.06944 -0.00023 " pathEditMode="relative" rAng="0" ptsTypes="AA">
                                      <p:cBhvr>
                                        <p:cTn id="1194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0"/>
                                    </p:animMotion>
                                  </p:childTnLst>
                                </p:cTn>
                              </p:par>
                              <p:par>
                                <p:cTn id="11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8.12312E-7 L 0.05347 -8.12312E-7 " pathEditMode="relative" rAng="0" ptsTypes="AA">
                                      <p:cBhvr>
                                        <p:cTn id="1196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" y="0"/>
                                    </p:animMotion>
                                  </p:childTnLst>
                                </p:cTn>
                              </p:par>
                              <p:par>
                                <p:cTn id="11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01713E-7 L 0.05799 6.01713E-7 " pathEditMode="relative" rAng="0" ptsTypes="AA">
                                      <p:cBhvr>
                                        <p:cTn id="1198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0"/>
                                    </p:animMotion>
                                  </p:childTnLst>
                                </p:cTn>
                              </p:par>
                              <p:par>
                                <p:cTn id="11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3802 0.00046 " pathEditMode="relative" rAng="0" ptsTypes="AA">
                                      <p:cBhvr>
                                        <p:cTn id="1200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0"/>
                                    </p:animMotion>
                                  </p:childTnLst>
                                </p:cTn>
                              </p:par>
                              <p:par>
                                <p:cTn id="12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46 L 0.01025 -0.00046 " pathEditMode="relative" rAng="0" ptsTypes="AA">
                                      <p:cBhvr>
                                        <p:cTn id="1202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12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46 L 0.02187 -0.00046 " pathEditMode="relative" rAng="0" ptsTypes="AA">
                                      <p:cBhvr>
                                        <p:cTn id="1204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" y="0"/>
                                    </p:animMotion>
                                  </p:childTnLst>
                                </p:cTn>
                              </p:par>
                              <p:par>
                                <p:cTn id="12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10599E-6 L 0.04635 -2.10599E-6 " pathEditMode="relative" rAng="0" ptsTypes="AA">
                                      <p:cBhvr>
                                        <p:cTn id="1206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0"/>
                                    </p:animMotion>
                                  </p:childTnLst>
                                </p:cTn>
                              </p:par>
                              <p:par>
                                <p:cTn id="12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82 0 " pathEditMode="relative" ptsTypes="AA">
                                      <p:cBhvr>
                                        <p:cTn id="1208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69 L -0.04878 -0.00069 " pathEditMode="relative" rAng="0" ptsTypes="AA">
                                      <p:cBhvr>
                                        <p:cTn id="1210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  <p:par>
                                <p:cTn id="12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7 L -0.08056 -0.0007 " pathEditMode="relative" rAng="0" ptsTypes="AA">
                                      <p:cBhvr>
                                        <p:cTn id="1212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0"/>
                                    </p:animMotion>
                                  </p:childTnLst>
                                </p:cTn>
                              </p:par>
                              <p:par>
                                <p:cTn id="12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23 L -0.06771 -0.00023 " pathEditMode="relative" rAng="0" ptsTypes="AA">
                                      <p:cBhvr>
                                        <p:cTn id="1214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0"/>
                                    </p:animMotion>
                                  </p:childTnLst>
                                </p:cTn>
                              </p:par>
                              <p:par>
                                <p:cTn id="12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3.49688E-6 L -0.06059 -3.49688E-6 " pathEditMode="relative" rAng="0" ptsTypes="AA">
                                      <p:cBhvr>
                                        <p:cTn id="1216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0"/>
                                    </p:animMotion>
                                  </p:childTnLst>
                                </p:cTn>
                              </p:par>
                              <p:par>
                                <p:cTn id="12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3.48762E-6 L -0.0474 -3.48762E-6 " pathEditMode="relative" rAng="0" ptsTypes="AA">
                                      <p:cBhvr>
                                        <p:cTn id="1218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  <p:par>
                                <p:cTn id="12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-0.04462 -0.00023 " pathEditMode="relative" rAng="0" ptsTypes="AA">
                                      <p:cBhvr>
                                        <p:cTn id="1220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0"/>
                                    </p:animMotion>
                                  </p:childTnLst>
                                </p:cTn>
                              </p:par>
                              <p:par>
                                <p:cTn id="12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2 L -0.03715 -0.00092 " pathEditMode="relative" rAng="0" ptsTypes="AA">
                                      <p:cBhvr>
                                        <p:cTn id="1222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" y="0"/>
                                    </p:animMotion>
                                  </p:childTnLst>
                                </p:cTn>
                              </p:par>
                              <p:par>
                                <p:cTn id="12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1.97639E-6 L -0.01719 -1.97639E-6 " pathEditMode="relative" rAng="0" ptsTypes="AA">
                                      <p:cBhvr>
                                        <p:cTn id="1224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12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93 L -0.00573 -0.00093 " pathEditMode="relative" rAng="0" ptsTypes="AA">
                                      <p:cBhvr>
                                        <p:cTn id="1226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12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023 L 0.00642 -0.00023 " pathEditMode="relative" rAng="0" ptsTypes="AA">
                                      <p:cBhvr>
                                        <p:cTn id="1228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9" fill="hold">
                      <p:stCondLst>
                        <p:cond delay="indefinite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2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3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4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6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7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8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0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41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2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4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45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6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8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49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0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2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53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4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6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57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8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0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1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2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4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5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6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8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9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0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2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73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4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6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77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8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0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81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2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61699E-6 L 0.19184 4.61699E-6 " pathEditMode="relative" rAng="0" ptsTypes="AA">
                                      <p:cBhvr>
                                        <p:cTn id="1284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0"/>
                                    </p:animMotion>
                                  </p:childTnLst>
                                </p:cTn>
                              </p:par>
                              <p:par>
                                <p:cTn id="12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77505E-6 L 0.16371 1.77505E-6 " pathEditMode="relative" rAng="0" ptsTypes="AA">
                                      <p:cBhvr>
                                        <p:cTn id="1286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" y="0"/>
                                    </p:animMotion>
                                  </p:childTnLst>
                                </p:cTn>
                              </p:par>
                              <p:par>
                                <p:cTn id="12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23 0 " pathEditMode="relative" ptsTypes="AA">
                                      <p:cBhvr>
                                        <p:cTn id="1288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8091E-6 L 0.0934 -2.48091E-6 " pathEditMode="relative" rAng="0" ptsTypes="AA">
                                      <p:cBhvr>
                                        <p:cTn id="1290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0"/>
                                    </p:animMotion>
                                  </p:childTnLst>
                                </p:cTn>
                              </p:par>
                              <p:par>
                                <p:cTn id="12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3522E-6 L 0.06494 1.83522E-6 " pathEditMode="relative" rAng="0" ptsTypes="AA">
                                      <p:cBhvr>
                                        <p:cTn id="1292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0"/>
                                    </p:animMotion>
                                  </p:childTnLst>
                                </p:cTn>
                              </p:par>
                              <p:par>
                                <p:cTn id="12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21199E-7 L 0.12917 4.21199E-7 " pathEditMode="relative" rAng="0" ptsTypes="AA">
                                      <p:cBhvr>
                                        <p:cTn id="1294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0"/>
                                    </p:animMotion>
                                  </p:childTnLst>
                                </p:cTn>
                              </p:par>
                              <p:par>
                                <p:cTn id="12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8137E-7 L 0.15955 4.8137E-7 " pathEditMode="relative" rAng="0" ptsTypes="AA">
                                      <p:cBhvr>
                                        <p:cTn id="1296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0"/>
                                    </p:animMotion>
                                  </p:childTnLst>
                                </p:cTn>
                              </p:par>
                              <p:par>
                                <p:cTn id="12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7975E-6 L 0.09375 4.7975E-6 " pathEditMode="relative" rAng="0" ptsTypes="AA">
                                      <p:cBhvr>
                                        <p:cTn id="1298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0"/>
                                    </p:animMotion>
                                  </p:childTnLst>
                                </p:cTn>
                              </p:par>
                              <p:par>
                                <p:cTn id="12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8348E-6 L 0.0257 3.38348E-6 " pathEditMode="relative" rAng="0" ptsTypes="AA">
                                      <p:cBhvr>
                                        <p:cTn id="130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  <p:par>
                                <p:cTn id="13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30039E-6 L 0.1448 -2.30039E-6 " pathEditMode="relative" rAng="0" ptsTypes="AA">
                                      <p:cBhvr>
                                        <p:cTn id="1302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13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44365E-6 L 0.11285 3.44365E-6 " pathEditMode="relative" rAng="0" ptsTypes="AA">
                                      <p:cBhvr>
                                        <p:cTn id="1304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13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65425E-6 L 0.06615 -3.65425E-6 " pathEditMode="relative" rAng="0" ptsTypes="AA">
                                      <p:cBhvr>
                                        <p:cTn id="1306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0"/>
                                    </p:animMotion>
                                  </p:childTnLst>
                                </p:cTn>
                              </p:par>
                              <p:par>
                                <p:cTn id="13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3.50382E-6 L 0.03038 3.50382E-6 " pathEditMode="relative" rAng="0" ptsTypes="AA">
                                      <p:cBhvr>
                                        <p:cTn id="1308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9" fill="hold">
                      <p:stCondLst>
                        <p:cond delay="indefinite"/>
                      </p:stCondLst>
                      <p:childTnLst>
                        <p:par>
                          <p:cTn id="1310" fill="hold">
                            <p:stCondLst>
                              <p:cond delay="0"/>
                            </p:stCondLst>
                            <p:childTnLst>
                              <p:par>
                                <p:cTn id="13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11" grpId="0"/>
      <p:bldP spid="412" grpId="0"/>
      <p:bldP spid="413" grpId="0"/>
      <p:bldP spid="426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2" grpId="1" animBg="1"/>
      <p:bldP spid="483" grpId="0" animBg="1"/>
      <p:bldP spid="483" grpId="1" animBg="1"/>
      <p:bldP spid="484" grpId="0" animBg="1"/>
      <p:bldP spid="484" grpId="1" animBg="1"/>
      <p:bldP spid="485" grpId="0" animBg="1"/>
      <p:bldP spid="485" grpId="1" animBg="1"/>
      <p:bldP spid="486" grpId="0" animBg="1"/>
      <p:bldP spid="486" grpId="1" animBg="1"/>
      <p:bldP spid="487" grpId="0" animBg="1"/>
      <p:bldP spid="487" grpId="1" animBg="1"/>
      <p:bldP spid="488" grpId="0" animBg="1"/>
      <p:bldP spid="488" grpId="1" animBg="1"/>
      <p:bldP spid="489" grpId="0" animBg="1"/>
      <p:bldP spid="489" grpId="1" animBg="1"/>
      <p:bldP spid="490" grpId="0" animBg="1"/>
      <p:bldP spid="490" grpId="1" animBg="1"/>
      <p:bldP spid="491" grpId="0" animBg="1"/>
      <p:bldP spid="491" grpId="1" animBg="1"/>
      <p:bldP spid="492" grpId="0" animBg="1"/>
      <p:bldP spid="492" grpId="1" animBg="1"/>
      <p:bldP spid="493" grpId="0" animBg="1"/>
      <p:bldP spid="493" grpId="1" animBg="1"/>
      <p:bldP spid="494" grpId="0" animBg="1"/>
      <p:bldP spid="494" grpId="1" animBg="1"/>
      <p:bldP spid="495" grpId="0" animBg="1"/>
      <p:bldP spid="495" grpId="1" animBg="1"/>
      <p:bldP spid="496" grpId="0" animBg="1"/>
      <p:bldP spid="496" grpId="1" animBg="1"/>
      <p:bldP spid="497" grpId="0" animBg="1"/>
      <p:bldP spid="497" grpId="1" animBg="1"/>
      <p:bldP spid="498" grpId="0" animBg="1"/>
      <p:bldP spid="498" grpId="1" animBg="1"/>
      <p:bldP spid="499" grpId="0" animBg="1"/>
      <p:bldP spid="499" grpId="1" animBg="1"/>
      <p:bldP spid="500" grpId="0" animBg="1"/>
      <p:bldP spid="500" grpId="1" animBg="1"/>
      <p:bldP spid="501" grpId="0" animBg="1"/>
      <p:bldP spid="501" grpId="1" animBg="1"/>
      <p:bldP spid="502" grpId="0" animBg="1"/>
      <p:bldP spid="502" grpId="1" animBg="1"/>
      <p:bldP spid="503" grpId="0" animBg="1"/>
      <p:bldP spid="503" grpId="1" animBg="1"/>
      <p:bldP spid="504" grpId="0" animBg="1"/>
      <p:bldP spid="504" grpId="1" animBg="1"/>
      <p:bldP spid="505" grpId="0" animBg="1"/>
      <p:bldP spid="505" grpId="1" animBg="1"/>
      <p:bldP spid="506" grpId="0" animBg="1"/>
      <p:bldP spid="506" grpId="1" animBg="1"/>
      <p:bldP spid="507" grpId="0" animBg="1"/>
      <p:bldP spid="507" grpId="1" animBg="1"/>
      <p:bldP spid="508" grpId="0" animBg="1"/>
      <p:bldP spid="508" grpId="1" animBg="1"/>
      <p:bldP spid="509" grpId="0" animBg="1"/>
      <p:bldP spid="509" grpId="1" animBg="1"/>
      <p:bldP spid="510" grpId="0" animBg="1"/>
      <p:bldP spid="510" grpId="1" animBg="1"/>
      <p:bldP spid="511" grpId="0" animBg="1"/>
      <p:bldP spid="511" grpId="1" animBg="1"/>
      <p:bldP spid="512" grpId="0" animBg="1"/>
      <p:bldP spid="512" grpId="1" animBg="1"/>
      <p:bldP spid="513" grpId="0" animBg="1"/>
      <p:bldP spid="513" grpId="1" animBg="1"/>
      <p:bldP spid="514" grpId="0" animBg="1"/>
      <p:bldP spid="514" grpId="1" animBg="1"/>
      <p:bldP spid="515" grpId="0" animBg="1"/>
      <p:bldP spid="515" grpId="1" animBg="1"/>
      <p:bldP spid="516" grpId="0" animBg="1"/>
      <p:bldP spid="516" grpId="1" animBg="1"/>
      <p:bldP spid="517" grpId="0" animBg="1"/>
      <p:bldP spid="517" grpId="1" animBg="1"/>
      <p:bldP spid="518" grpId="0" animBg="1"/>
      <p:bldP spid="518" grpId="1" animBg="1"/>
      <p:bldP spid="519" grpId="0" animBg="1"/>
      <p:bldP spid="519" grpId="1" animBg="1"/>
      <p:bldP spid="520" grpId="0" animBg="1"/>
      <p:bldP spid="520" grpId="1" animBg="1"/>
      <p:bldP spid="521" grpId="0" animBg="1"/>
      <p:bldP spid="521" grpId="1" animBg="1"/>
      <p:bldP spid="522" grpId="0" animBg="1"/>
      <p:bldP spid="522" grpId="1" animBg="1"/>
      <p:bldP spid="523" grpId="0" animBg="1"/>
      <p:bldP spid="524" grpId="0" animBg="1"/>
      <p:bldP spid="524" grpId="1" animBg="1"/>
      <p:bldP spid="525" grpId="0" animBg="1"/>
      <p:bldP spid="525" grpId="1" animBg="1"/>
      <p:bldP spid="526" grpId="0" animBg="1"/>
      <p:bldP spid="526" grpId="1" animBg="1"/>
      <p:bldP spid="527" grpId="0" animBg="1"/>
      <p:bldP spid="527" grpId="1" animBg="1"/>
      <p:bldP spid="528" grpId="0" animBg="1"/>
      <p:bldP spid="528" grpId="1" animBg="1"/>
      <p:bldP spid="529" grpId="0" animBg="1"/>
      <p:bldP spid="529" grpId="1" animBg="1"/>
      <p:bldP spid="530" grpId="0" animBg="1"/>
      <p:bldP spid="530" grpId="1" animBg="1"/>
      <p:bldP spid="531" grpId="0" animBg="1"/>
      <p:bldP spid="531" grpId="1" animBg="1"/>
      <p:bldP spid="532" grpId="0" animBg="1"/>
      <p:bldP spid="532" grpId="1" animBg="1"/>
      <p:bldP spid="533" grpId="0" animBg="1"/>
      <p:bldP spid="533" grpId="1" animBg="1"/>
      <p:bldP spid="534" grpId="0" animBg="1"/>
      <p:bldP spid="534" grpId="1" animBg="1"/>
      <p:bldP spid="535" grpId="0" animBg="1"/>
      <p:bldP spid="535" grpId="1" animBg="1"/>
      <p:bldP spid="536" grpId="0" animBg="1"/>
      <p:bldP spid="536" grpId="1" animBg="1"/>
      <p:bldP spid="537" grpId="0" animBg="1"/>
      <p:bldP spid="537" grpId="1" animBg="1"/>
      <p:bldP spid="596" grpId="0" animBg="1"/>
      <p:bldP spid="600" grpId="0"/>
      <p:bldP spid="601" grpId="0"/>
      <p:bldP spid="602" grpId="0"/>
      <p:bldP spid="606" grpId="0" animBg="1"/>
      <p:bldP spid="606" grpId="1" animBg="1"/>
      <p:bldP spid="607" grpId="0" animBg="1"/>
      <p:bldP spid="607" grpId="1" animBg="1"/>
      <p:bldP spid="608" grpId="0" animBg="1"/>
      <p:bldP spid="608" grpId="1" animBg="1"/>
      <p:bldP spid="609" grpId="0" animBg="1"/>
      <p:bldP spid="609" grpId="1" animBg="1"/>
      <p:bldP spid="610" grpId="0" animBg="1"/>
      <p:bldP spid="610" grpId="1" animBg="1"/>
      <p:bldP spid="611" grpId="0" animBg="1"/>
      <p:bldP spid="611" grpId="1" animBg="1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 animBg="1"/>
      <p:bldP spid="615" grpId="1" animBg="1"/>
      <p:bldP spid="616" grpId="0" animBg="1"/>
      <p:bldP spid="616" grpId="1" animBg="1"/>
      <p:bldP spid="617" grpId="0" animBg="1"/>
      <p:bldP spid="617" grpId="1" animBg="1"/>
      <p:bldP spid="618" grpId="0" animBg="1"/>
      <p:bldP spid="618" grpId="1" animBg="1"/>
      <p:bldP spid="619" grpId="0" animBg="1"/>
      <p:bldP spid="619" grpId="1" animBg="1"/>
      <p:bldP spid="620" grpId="0" animBg="1"/>
      <p:bldP spid="620" grpId="1" animBg="1"/>
      <p:bldP spid="621" grpId="0" animBg="1"/>
      <p:bldP spid="621" grpId="1" animBg="1"/>
      <p:bldP spid="622" grpId="0" animBg="1"/>
      <p:bldP spid="622" grpId="1" animBg="1"/>
      <p:bldP spid="623" grpId="0" animBg="1"/>
      <p:bldP spid="623" grpId="1" animBg="1"/>
      <p:bldP spid="624" grpId="0" animBg="1"/>
      <p:bldP spid="624" grpId="1" animBg="1"/>
      <p:bldP spid="625" grpId="0" animBg="1"/>
      <p:bldP spid="625" grpId="1" animBg="1"/>
      <p:bldP spid="626" grpId="0" animBg="1"/>
      <p:bldP spid="626" grpId="1" animBg="1"/>
      <p:bldP spid="627" grpId="0" animBg="1"/>
      <p:bldP spid="627" grpId="1" animBg="1"/>
      <p:bldP spid="628" grpId="0" animBg="1"/>
      <p:bldP spid="628" grpId="1" animBg="1"/>
      <p:bldP spid="629" grpId="0" animBg="1"/>
      <p:bldP spid="629" grpId="1" animBg="1"/>
      <p:bldP spid="630" grpId="0" animBg="1"/>
      <p:bldP spid="630" grpId="1" animBg="1"/>
      <p:bldP spid="631" grpId="0" animBg="1"/>
      <p:bldP spid="631" grpId="1" animBg="1"/>
      <p:bldP spid="632" grpId="0" animBg="1"/>
      <p:bldP spid="632" grpId="1" animBg="1"/>
      <p:bldP spid="633" grpId="0" animBg="1"/>
      <p:bldP spid="633" grpId="1" animBg="1"/>
      <p:bldP spid="634" grpId="0" animBg="1"/>
      <p:bldP spid="634" grpId="1" animBg="1"/>
      <p:bldP spid="635" grpId="0" animBg="1"/>
      <p:bldP spid="635" grpId="1" animBg="1"/>
      <p:bldP spid="636" grpId="0" animBg="1"/>
      <p:bldP spid="636" grpId="1" animBg="1"/>
      <p:bldP spid="637" grpId="0" animBg="1"/>
      <p:bldP spid="637" grpId="1" animBg="1"/>
      <p:bldP spid="638" grpId="0" animBg="1"/>
      <p:bldP spid="638" grpId="1" animBg="1"/>
      <p:bldP spid="639" grpId="0" animBg="1"/>
      <p:bldP spid="639" grpId="1" animBg="1"/>
      <p:bldP spid="640" grpId="0" animBg="1"/>
      <p:bldP spid="640" grpId="1" animBg="1"/>
      <p:bldP spid="641" grpId="0" animBg="1"/>
      <p:bldP spid="641" grpId="1" animBg="1"/>
      <p:bldP spid="642" grpId="0" animBg="1"/>
      <p:bldP spid="642" grpId="1" animBg="1"/>
      <p:bldP spid="643" grpId="0" animBg="1"/>
      <p:bldP spid="643" grpId="1" animBg="1"/>
      <p:bldP spid="644" grpId="0" animBg="1"/>
      <p:bldP spid="644" grpId="1" animBg="1"/>
      <p:bldP spid="645" grpId="0" animBg="1"/>
      <p:bldP spid="645" grpId="1" animBg="1"/>
      <p:bldP spid="646" grpId="0" animBg="1"/>
      <p:bldP spid="646" grpId="1" animBg="1"/>
      <p:bldP spid="647" grpId="0" animBg="1"/>
      <p:bldP spid="648" grpId="0" animBg="1"/>
      <p:bldP spid="648" grpId="1" animBg="1"/>
      <p:bldP spid="649" grpId="0" animBg="1"/>
      <p:bldP spid="649" grpId="1" animBg="1"/>
      <p:bldP spid="650" grpId="0" animBg="1"/>
      <p:bldP spid="650" grpId="1" animBg="1"/>
      <p:bldP spid="651" grpId="0" animBg="1"/>
      <p:bldP spid="651" grpId="1" animBg="1"/>
      <p:bldP spid="652" grpId="0" animBg="1"/>
      <p:bldP spid="652" grpId="1" animBg="1"/>
      <p:bldP spid="653" grpId="0" animBg="1"/>
      <p:bldP spid="653" grpId="1" animBg="1"/>
      <p:bldP spid="654" grpId="0" animBg="1"/>
      <p:bldP spid="654" grpId="1" animBg="1"/>
      <p:bldP spid="655" grpId="0" animBg="1"/>
      <p:bldP spid="655" grpId="1" animBg="1"/>
      <p:bldP spid="656" grpId="0" animBg="1"/>
      <p:bldP spid="656" grpId="1" animBg="1"/>
      <p:bldP spid="657" grpId="0" animBg="1"/>
      <p:bldP spid="657" grpId="1" animBg="1"/>
      <p:bldP spid="658" grpId="0" animBg="1"/>
      <p:bldP spid="658" grpId="1" animBg="1"/>
      <p:bldP spid="659" grpId="0" animBg="1"/>
      <p:bldP spid="659" grpId="1" animBg="1"/>
      <p:bldP spid="660" grpId="0" animBg="1"/>
      <p:bldP spid="660" grpId="1" animBg="1"/>
      <p:bldP spid="694" grpId="0" animBg="1"/>
      <p:bldP spid="695" grpId="0" animBg="1"/>
      <p:bldP spid="697" grpId="0" animBg="1"/>
      <p:bldP spid="210" grpId="0" animBg="1"/>
      <p:bldP spid="2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icture 4"/>
          <p:cNvPicPr/>
          <p:nvPr/>
        </p:nvPicPr>
        <p:blipFill>
          <a:blip r:embed="rId2"/>
          <a:stretch/>
        </p:blipFill>
        <p:spPr>
          <a:xfrm>
            <a:off x="730800" y="1112040"/>
            <a:ext cx="7460640" cy="5473080"/>
          </a:xfrm>
          <a:prstGeom prst="rect">
            <a:avLst/>
          </a:prstGeom>
          <a:ln>
            <a:noFill/>
          </a:ln>
        </p:spPr>
      </p:pic>
      <p:sp>
        <p:nvSpPr>
          <p:cNvPr id="789" name="CustomShape 1"/>
          <p:cNvSpPr/>
          <p:nvPr/>
        </p:nvSpPr>
        <p:spPr>
          <a:xfrm>
            <a:off x="716760" y="321120"/>
            <a:ext cx="7499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Genome Scan for Cholesterol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Picture 2"/>
          <p:cNvPicPr/>
          <p:nvPr/>
        </p:nvPicPr>
        <p:blipFill>
          <a:blip r:embed="rId2"/>
          <a:stretch/>
        </p:blipFill>
        <p:spPr>
          <a:xfrm>
            <a:off x="599760" y="1016280"/>
            <a:ext cx="7733880" cy="5360760"/>
          </a:xfrm>
          <a:prstGeom prst="rect">
            <a:avLst/>
          </a:prstGeom>
          <a:ln>
            <a:noFill/>
          </a:ln>
        </p:spPr>
      </p:pic>
      <p:sp>
        <p:nvSpPr>
          <p:cNvPr id="791" name="CustomShape 1"/>
          <p:cNvSpPr/>
          <p:nvPr/>
        </p:nvSpPr>
        <p:spPr>
          <a:xfrm>
            <a:off x="716760" y="306360"/>
            <a:ext cx="7499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Support Interval around QTL Peak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92" name="CustomShape 2"/>
          <p:cNvSpPr/>
          <p:nvPr/>
        </p:nvSpPr>
        <p:spPr>
          <a:xfrm>
            <a:off x="3912840" y="2424240"/>
            <a:ext cx="3188520" cy="3156840"/>
          </a:xfrm>
          <a:custGeom>
            <a:avLst/>
            <a:gdLst/>
            <a:ahLst/>
            <a:cxnLst/>
            <a:rect l="l" t="t" r="r" b="b"/>
            <a:pathLst>
              <a:path w="3189768" h="3157870">
                <a:moveTo>
                  <a:pt x="3189768" y="3157870"/>
                </a:moveTo>
                <a:cubicBezTo>
                  <a:pt x="2064489" y="2307265"/>
                  <a:pt x="939210" y="1456661"/>
                  <a:pt x="637954" y="1095154"/>
                </a:cubicBezTo>
                <a:cubicBezTo>
                  <a:pt x="336698" y="733647"/>
                  <a:pt x="1488559" y="1171354"/>
                  <a:pt x="1382233" y="988828"/>
                </a:cubicBezTo>
                <a:cubicBezTo>
                  <a:pt x="1275907" y="806302"/>
                  <a:pt x="637953" y="403151"/>
                  <a:pt x="0" y="0"/>
                </a:cubicBezTo>
              </a:path>
            </a:pathLst>
          </a:custGeom>
          <a:noFill/>
          <a:ln w="19080">
            <a:solidFill>
              <a:schemeClr val="tx1">
                <a:lumMod val="65000"/>
                <a:lumOff val="35000"/>
              </a:schemeClr>
            </a:solidFill>
            <a:round/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3"/>
          <p:cNvSpPr/>
          <p:nvPr/>
        </p:nvSpPr>
        <p:spPr>
          <a:xfrm>
            <a:off x="2421720" y="1892520"/>
            <a:ext cx="2553480" cy="516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171 – 178 Mb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icture 2"/>
          <p:cNvPicPr/>
          <p:nvPr/>
        </p:nvPicPr>
        <p:blipFill>
          <a:blip r:embed="rId2"/>
          <a:stretch/>
        </p:blipFill>
        <p:spPr>
          <a:xfrm>
            <a:off x="486360" y="167040"/>
            <a:ext cx="7501320" cy="2607120"/>
          </a:xfrm>
          <a:prstGeom prst="rect">
            <a:avLst/>
          </a:prstGeom>
          <a:ln>
            <a:noFill/>
          </a:ln>
        </p:spPr>
      </p:pic>
      <p:sp>
        <p:nvSpPr>
          <p:cNvPr id="795" name="CustomShape 1"/>
          <p:cNvSpPr/>
          <p:nvPr/>
        </p:nvSpPr>
        <p:spPr>
          <a:xfrm>
            <a:off x="593640" y="534240"/>
            <a:ext cx="1105920" cy="577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96" name="CustomShape 2"/>
          <p:cNvSpPr/>
          <p:nvPr/>
        </p:nvSpPr>
        <p:spPr>
          <a:xfrm>
            <a:off x="693000" y="1566360"/>
            <a:ext cx="966240" cy="577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97" name="CustomShape 3"/>
          <p:cNvSpPr/>
          <p:nvPr/>
        </p:nvSpPr>
        <p:spPr>
          <a:xfrm>
            <a:off x="7846920" y="1474560"/>
            <a:ext cx="13492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44,315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SNPs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798" name="Picture 7"/>
          <p:cNvPicPr/>
          <p:nvPr/>
        </p:nvPicPr>
        <p:blipFill>
          <a:blip r:embed="rId3"/>
          <a:srcRect l="11002" t="18750" r="5002" b="8750"/>
          <a:stretch/>
        </p:blipFill>
        <p:spPr>
          <a:xfrm>
            <a:off x="1451880" y="2534760"/>
            <a:ext cx="6856920" cy="3480120"/>
          </a:xfrm>
          <a:prstGeom prst="rect">
            <a:avLst/>
          </a:prstGeom>
          <a:ln>
            <a:noFill/>
          </a:ln>
        </p:spPr>
      </p:pic>
      <p:sp>
        <p:nvSpPr>
          <p:cNvPr id="799" name="CustomShape 4"/>
          <p:cNvSpPr/>
          <p:nvPr/>
        </p:nvSpPr>
        <p:spPr>
          <a:xfrm>
            <a:off x="8176680" y="3450240"/>
            <a:ext cx="10303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153 Genes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6E13400-DBF6-4029-AC09-46B7ADAF9333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Quantitative Trait Locus (QTL)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ustomShape 1"/>
          <p:cNvSpPr/>
          <p:nvPr/>
        </p:nvSpPr>
        <p:spPr>
          <a:xfrm>
            <a:off x="941400" y="274680"/>
            <a:ext cx="788400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Pros and Cons of F2 population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0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54DD873-C66F-41DC-B431-C9FD5DFB26A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20</a:t>
            </a:fld>
            <a:endParaRPr lang="en-US" sz="1050" b="0" strike="noStrike" spc="-1">
              <a:latin typeface="Arial"/>
            </a:endParaRPr>
          </a:p>
        </p:txBody>
      </p:sp>
      <p:graphicFrame>
        <p:nvGraphicFramePr>
          <p:cNvPr id="802" name="Table 3"/>
          <p:cNvGraphicFramePr/>
          <p:nvPr/>
        </p:nvGraphicFramePr>
        <p:xfrm>
          <a:off x="941400" y="1060560"/>
          <a:ext cx="7884360" cy="1902600"/>
        </p:xfrm>
        <a:graphic>
          <a:graphicData uri="http://schemas.openxmlformats.org/drawingml/2006/table">
            <a:tbl>
              <a:tblPr/>
              <a:tblGrid>
                <a:gridCol w="39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C2A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Con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C2A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Easy to create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Low genetic diversity (only 2 parental strains) masks much of the genome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High statistical power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Wide confidence intervals with many genes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High minor allele frequency (50%)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04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A7390D-395C-43A8-8B24-806F60E6A623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21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805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multi-parent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564480" y="433440"/>
            <a:ext cx="8260920" cy="59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Much of the human genome can be mapped onto the mouse genome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0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BDF0167-4A2A-4A21-AB8B-2CA24D4F29C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22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808" name="Picture 6"/>
          <p:cNvPicPr/>
          <p:nvPr/>
        </p:nvPicPr>
        <p:blipFill>
          <a:blip r:embed="rId2"/>
          <a:stretch/>
        </p:blipFill>
        <p:spPr>
          <a:xfrm>
            <a:off x="1421640" y="1100160"/>
            <a:ext cx="6635520" cy="4320720"/>
          </a:xfrm>
          <a:prstGeom prst="rect">
            <a:avLst/>
          </a:prstGeom>
          <a:ln>
            <a:noFill/>
          </a:ln>
        </p:spPr>
      </p:pic>
      <p:sp>
        <p:nvSpPr>
          <p:cNvPr id="809" name="CustomShape 3"/>
          <p:cNvSpPr/>
          <p:nvPr/>
        </p:nvSpPr>
        <p:spPr>
          <a:xfrm>
            <a:off x="5840280" y="5421960"/>
            <a:ext cx="2985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Ali et al., </a:t>
            </a:r>
            <a:r>
              <a:rPr lang="en-US" sz="18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BMC Bioinf.</a:t>
            </a: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, 2013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CustomShape 1"/>
          <p:cNvSpPr/>
          <p:nvPr/>
        </p:nvSpPr>
        <p:spPr>
          <a:xfrm>
            <a:off x="564480" y="433440"/>
            <a:ext cx="8260920" cy="59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What if we could engineer a SNP in every gene?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1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B3BDDD9-623F-4624-A820-2E2B33BB9CB4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23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812" name="Picture 6"/>
          <p:cNvPicPr/>
          <p:nvPr/>
        </p:nvPicPr>
        <p:blipFill>
          <a:blip r:embed="rId2"/>
          <a:stretch/>
        </p:blipFill>
        <p:spPr>
          <a:xfrm>
            <a:off x="1391400" y="1100160"/>
            <a:ext cx="6635520" cy="4320720"/>
          </a:xfrm>
          <a:prstGeom prst="rect">
            <a:avLst/>
          </a:prstGeom>
          <a:ln>
            <a:noFill/>
          </a:ln>
        </p:spPr>
      </p:pic>
      <p:sp>
        <p:nvSpPr>
          <p:cNvPr id="813" name="CustomShape 3"/>
          <p:cNvSpPr/>
          <p:nvPr/>
        </p:nvSpPr>
        <p:spPr>
          <a:xfrm>
            <a:off x="5854680" y="5421960"/>
            <a:ext cx="2985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Ali et al., </a:t>
            </a:r>
            <a:r>
              <a:rPr lang="en-US" sz="18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BMC Bioinf.</a:t>
            </a: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, 2013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4" name="CustomShape 4"/>
          <p:cNvSpPr/>
          <p:nvPr/>
        </p:nvSpPr>
        <p:spPr>
          <a:xfrm>
            <a:off x="1628640" y="127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5" name="CustomShape 5"/>
          <p:cNvSpPr/>
          <p:nvPr/>
        </p:nvSpPr>
        <p:spPr>
          <a:xfrm>
            <a:off x="1628640" y="147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6" name="CustomShape 6"/>
          <p:cNvSpPr/>
          <p:nvPr/>
        </p:nvSpPr>
        <p:spPr>
          <a:xfrm>
            <a:off x="1628640" y="1707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7" name="CustomShape 7"/>
          <p:cNvSpPr/>
          <p:nvPr/>
        </p:nvSpPr>
        <p:spPr>
          <a:xfrm>
            <a:off x="1628640" y="190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8" name="CustomShape 8"/>
          <p:cNvSpPr/>
          <p:nvPr/>
        </p:nvSpPr>
        <p:spPr>
          <a:xfrm>
            <a:off x="1628640" y="210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9" name="CustomShape 9"/>
          <p:cNvSpPr/>
          <p:nvPr/>
        </p:nvSpPr>
        <p:spPr>
          <a:xfrm>
            <a:off x="1628640" y="2309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0" name="CustomShape 10"/>
          <p:cNvSpPr/>
          <p:nvPr/>
        </p:nvSpPr>
        <p:spPr>
          <a:xfrm>
            <a:off x="1628640" y="2544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1" name="CustomShape 11"/>
          <p:cNvSpPr/>
          <p:nvPr/>
        </p:nvSpPr>
        <p:spPr>
          <a:xfrm>
            <a:off x="1628640" y="2745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2" name="CustomShape 12"/>
          <p:cNvSpPr/>
          <p:nvPr/>
        </p:nvSpPr>
        <p:spPr>
          <a:xfrm>
            <a:off x="1628640" y="2916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3" name="CustomShape 13"/>
          <p:cNvSpPr/>
          <p:nvPr/>
        </p:nvSpPr>
        <p:spPr>
          <a:xfrm>
            <a:off x="1628640" y="3116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4" name="CustomShape 14"/>
          <p:cNvSpPr/>
          <p:nvPr/>
        </p:nvSpPr>
        <p:spPr>
          <a:xfrm>
            <a:off x="1628640" y="3352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5" name="CustomShape 15"/>
          <p:cNvSpPr/>
          <p:nvPr/>
        </p:nvSpPr>
        <p:spPr>
          <a:xfrm>
            <a:off x="1628640" y="3553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6" name="CustomShape 16"/>
          <p:cNvSpPr/>
          <p:nvPr/>
        </p:nvSpPr>
        <p:spPr>
          <a:xfrm>
            <a:off x="1628640" y="3753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7" name="CustomShape 17"/>
          <p:cNvSpPr/>
          <p:nvPr/>
        </p:nvSpPr>
        <p:spPr>
          <a:xfrm>
            <a:off x="1628640" y="3953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8" name="CustomShape 18"/>
          <p:cNvSpPr/>
          <p:nvPr/>
        </p:nvSpPr>
        <p:spPr>
          <a:xfrm>
            <a:off x="1628640" y="4189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9" name="CustomShape 19"/>
          <p:cNvSpPr/>
          <p:nvPr/>
        </p:nvSpPr>
        <p:spPr>
          <a:xfrm>
            <a:off x="1628640" y="4390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20"/>
          <p:cNvSpPr/>
          <p:nvPr/>
        </p:nvSpPr>
        <p:spPr>
          <a:xfrm>
            <a:off x="6712200" y="3359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21"/>
          <p:cNvSpPr/>
          <p:nvPr/>
        </p:nvSpPr>
        <p:spPr>
          <a:xfrm>
            <a:off x="6712200" y="3560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2" name="CustomShape 22"/>
          <p:cNvSpPr/>
          <p:nvPr/>
        </p:nvSpPr>
        <p:spPr>
          <a:xfrm>
            <a:off x="6712200" y="3795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3" name="CustomShape 23"/>
          <p:cNvSpPr/>
          <p:nvPr/>
        </p:nvSpPr>
        <p:spPr>
          <a:xfrm>
            <a:off x="7646760" y="1972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4" name="CustomShape 24"/>
          <p:cNvSpPr/>
          <p:nvPr/>
        </p:nvSpPr>
        <p:spPr>
          <a:xfrm>
            <a:off x="7646760" y="2172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5" name="CustomShape 25"/>
          <p:cNvSpPr/>
          <p:nvPr/>
        </p:nvSpPr>
        <p:spPr>
          <a:xfrm>
            <a:off x="7646760" y="23734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6" name="CustomShape 26"/>
          <p:cNvSpPr/>
          <p:nvPr/>
        </p:nvSpPr>
        <p:spPr>
          <a:xfrm>
            <a:off x="7646760" y="2608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7" name="CustomShape 27"/>
          <p:cNvSpPr/>
          <p:nvPr/>
        </p:nvSpPr>
        <p:spPr>
          <a:xfrm>
            <a:off x="7646760" y="2809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8" name="CustomShape 28"/>
          <p:cNvSpPr/>
          <p:nvPr/>
        </p:nvSpPr>
        <p:spPr>
          <a:xfrm>
            <a:off x="7646760" y="2980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9" name="CustomShape 29"/>
          <p:cNvSpPr/>
          <p:nvPr/>
        </p:nvSpPr>
        <p:spPr>
          <a:xfrm>
            <a:off x="7646760" y="3181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0" name="CustomShape 30"/>
          <p:cNvSpPr/>
          <p:nvPr/>
        </p:nvSpPr>
        <p:spPr>
          <a:xfrm>
            <a:off x="7646760" y="3417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1" name="CustomShape 31"/>
          <p:cNvSpPr/>
          <p:nvPr/>
        </p:nvSpPr>
        <p:spPr>
          <a:xfrm>
            <a:off x="7646760" y="361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2" name="CustomShape 32"/>
          <p:cNvSpPr/>
          <p:nvPr/>
        </p:nvSpPr>
        <p:spPr>
          <a:xfrm>
            <a:off x="7646760" y="3817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3" name="CustomShape 33"/>
          <p:cNvSpPr/>
          <p:nvPr/>
        </p:nvSpPr>
        <p:spPr>
          <a:xfrm>
            <a:off x="7646760" y="4018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4" name="CustomShape 34"/>
          <p:cNvSpPr/>
          <p:nvPr/>
        </p:nvSpPr>
        <p:spPr>
          <a:xfrm>
            <a:off x="7646760" y="4254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5" name="CustomShape 35"/>
          <p:cNvSpPr/>
          <p:nvPr/>
        </p:nvSpPr>
        <p:spPr>
          <a:xfrm>
            <a:off x="7646760" y="4454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6" name="CustomShape 36"/>
          <p:cNvSpPr/>
          <p:nvPr/>
        </p:nvSpPr>
        <p:spPr>
          <a:xfrm>
            <a:off x="6716160" y="400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7" name="CustomShape 37"/>
          <p:cNvSpPr/>
          <p:nvPr/>
        </p:nvSpPr>
        <p:spPr>
          <a:xfrm>
            <a:off x="6716160" y="4208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8" name="CustomShape 38"/>
          <p:cNvSpPr/>
          <p:nvPr/>
        </p:nvSpPr>
        <p:spPr>
          <a:xfrm>
            <a:off x="6716160" y="444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9" name="CustomShape 39"/>
          <p:cNvSpPr/>
          <p:nvPr/>
        </p:nvSpPr>
        <p:spPr>
          <a:xfrm>
            <a:off x="7036920" y="2980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0" name="CustomShape 40"/>
          <p:cNvSpPr/>
          <p:nvPr/>
        </p:nvSpPr>
        <p:spPr>
          <a:xfrm>
            <a:off x="7036920" y="3181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1" name="CustomShape 41"/>
          <p:cNvSpPr/>
          <p:nvPr/>
        </p:nvSpPr>
        <p:spPr>
          <a:xfrm>
            <a:off x="7036920" y="3381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2" name="CustomShape 42"/>
          <p:cNvSpPr/>
          <p:nvPr/>
        </p:nvSpPr>
        <p:spPr>
          <a:xfrm>
            <a:off x="7036920" y="361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3" name="CustomShape 43"/>
          <p:cNvSpPr/>
          <p:nvPr/>
        </p:nvSpPr>
        <p:spPr>
          <a:xfrm>
            <a:off x="7036920" y="3817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4" name="CustomShape 44"/>
          <p:cNvSpPr/>
          <p:nvPr/>
        </p:nvSpPr>
        <p:spPr>
          <a:xfrm>
            <a:off x="7036920" y="3989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5" name="CustomShape 45"/>
          <p:cNvSpPr/>
          <p:nvPr/>
        </p:nvSpPr>
        <p:spPr>
          <a:xfrm>
            <a:off x="7036920" y="4189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6" name="CustomShape 46"/>
          <p:cNvSpPr/>
          <p:nvPr/>
        </p:nvSpPr>
        <p:spPr>
          <a:xfrm>
            <a:off x="7036920" y="44254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47"/>
          <p:cNvSpPr/>
          <p:nvPr/>
        </p:nvSpPr>
        <p:spPr>
          <a:xfrm>
            <a:off x="7326000" y="3577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48"/>
          <p:cNvSpPr/>
          <p:nvPr/>
        </p:nvSpPr>
        <p:spPr>
          <a:xfrm>
            <a:off x="7326000" y="3777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9"/>
          <p:cNvSpPr/>
          <p:nvPr/>
        </p:nvSpPr>
        <p:spPr>
          <a:xfrm>
            <a:off x="7326000" y="3978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0"/>
          <p:cNvSpPr/>
          <p:nvPr/>
        </p:nvSpPr>
        <p:spPr>
          <a:xfrm>
            <a:off x="7326000" y="4214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51"/>
          <p:cNvSpPr/>
          <p:nvPr/>
        </p:nvSpPr>
        <p:spPr>
          <a:xfrm>
            <a:off x="7326000" y="4414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52"/>
          <p:cNvSpPr/>
          <p:nvPr/>
        </p:nvSpPr>
        <p:spPr>
          <a:xfrm>
            <a:off x="6068160" y="2958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53"/>
          <p:cNvSpPr/>
          <p:nvPr/>
        </p:nvSpPr>
        <p:spPr>
          <a:xfrm>
            <a:off x="6068160" y="3159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54"/>
          <p:cNvSpPr/>
          <p:nvPr/>
        </p:nvSpPr>
        <p:spPr>
          <a:xfrm>
            <a:off x="6068160" y="3395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55"/>
          <p:cNvSpPr/>
          <p:nvPr/>
        </p:nvSpPr>
        <p:spPr>
          <a:xfrm>
            <a:off x="6068160" y="3595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56"/>
          <p:cNvSpPr/>
          <p:nvPr/>
        </p:nvSpPr>
        <p:spPr>
          <a:xfrm>
            <a:off x="5119560" y="3799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57"/>
          <p:cNvSpPr/>
          <p:nvPr/>
        </p:nvSpPr>
        <p:spPr>
          <a:xfrm>
            <a:off x="5119560" y="39996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58"/>
          <p:cNvSpPr/>
          <p:nvPr/>
        </p:nvSpPr>
        <p:spPr>
          <a:xfrm>
            <a:off x="5119560" y="4235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59"/>
          <p:cNvSpPr/>
          <p:nvPr/>
        </p:nvSpPr>
        <p:spPr>
          <a:xfrm>
            <a:off x="5119560" y="443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60"/>
          <p:cNvSpPr/>
          <p:nvPr/>
        </p:nvSpPr>
        <p:spPr>
          <a:xfrm>
            <a:off x="6383160" y="2967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61"/>
          <p:cNvSpPr/>
          <p:nvPr/>
        </p:nvSpPr>
        <p:spPr>
          <a:xfrm>
            <a:off x="6383160" y="316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62"/>
          <p:cNvSpPr/>
          <p:nvPr/>
        </p:nvSpPr>
        <p:spPr>
          <a:xfrm>
            <a:off x="6383160" y="3403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63"/>
          <p:cNvSpPr/>
          <p:nvPr/>
        </p:nvSpPr>
        <p:spPr>
          <a:xfrm>
            <a:off x="6383160" y="3603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64"/>
          <p:cNvSpPr/>
          <p:nvPr/>
        </p:nvSpPr>
        <p:spPr>
          <a:xfrm>
            <a:off x="6383160" y="3804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5" name="CustomShape 65"/>
          <p:cNvSpPr/>
          <p:nvPr/>
        </p:nvSpPr>
        <p:spPr>
          <a:xfrm>
            <a:off x="6383160" y="4004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66"/>
          <p:cNvSpPr/>
          <p:nvPr/>
        </p:nvSpPr>
        <p:spPr>
          <a:xfrm>
            <a:off x="6383160" y="4240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7" name="CustomShape 67"/>
          <p:cNvSpPr/>
          <p:nvPr/>
        </p:nvSpPr>
        <p:spPr>
          <a:xfrm>
            <a:off x="6383160" y="4440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68"/>
          <p:cNvSpPr/>
          <p:nvPr/>
        </p:nvSpPr>
        <p:spPr>
          <a:xfrm>
            <a:off x="4499640" y="3434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9" name="CustomShape 69"/>
          <p:cNvSpPr/>
          <p:nvPr/>
        </p:nvSpPr>
        <p:spPr>
          <a:xfrm>
            <a:off x="4499640" y="363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0" name="CustomShape 70"/>
          <p:cNvSpPr/>
          <p:nvPr/>
        </p:nvSpPr>
        <p:spPr>
          <a:xfrm>
            <a:off x="4499640" y="38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1" name="CustomShape 71"/>
          <p:cNvSpPr/>
          <p:nvPr/>
        </p:nvSpPr>
        <p:spPr>
          <a:xfrm>
            <a:off x="4499640" y="40712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2" name="CustomShape 72"/>
          <p:cNvSpPr/>
          <p:nvPr/>
        </p:nvSpPr>
        <p:spPr>
          <a:xfrm>
            <a:off x="4499640" y="427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3" name="CustomShape 73"/>
          <p:cNvSpPr/>
          <p:nvPr/>
        </p:nvSpPr>
        <p:spPr>
          <a:xfrm>
            <a:off x="4499640" y="4471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4" name="CustomShape 74"/>
          <p:cNvSpPr/>
          <p:nvPr/>
        </p:nvSpPr>
        <p:spPr>
          <a:xfrm>
            <a:off x="5742000" y="2603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5" name="CustomShape 75"/>
          <p:cNvSpPr/>
          <p:nvPr/>
        </p:nvSpPr>
        <p:spPr>
          <a:xfrm>
            <a:off x="5742000" y="280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6" name="CustomShape 76"/>
          <p:cNvSpPr/>
          <p:nvPr/>
        </p:nvSpPr>
        <p:spPr>
          <a:xfrm>
            <a:off x="5742000" y="2975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7" name="CustomShape 77"/>
          <p:cNvSpPr/>
          <p:nvPr/>
        </p:nvSpPr>
        <p:spPr>
          <a:xfrm>
            <a:off x="5742000" y="317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8" name="CustomShape 78"/>
          <p:cNvSpPr/>
          <p:nvPr/>
        </p:nvSpPr>
        <p:spPr>
          <a:xfrm>
            <a:off x="5742000" y="3411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9" name="CustomShape 79"/>
          <p:cNvSpPr/>
          <p:nvPr/>
        </p:nvSpPr>
        <p:spPr>
          <a:xfrm>
            <a:off x="5742000" y="361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0" name="CustomShape 80"/>
          <p:cNvSpPr/>
          <p:nvPr/>
        </p:nvSpPr>
        <p:spPr>
          <a:xfrm>
            <a:off x="5742000" y="381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1" name="CustomShape 81"/>
          <p:cNvSpPr/>
          <p:nvPr/>
        </p:nvSpPr>
        <p:spPr>
          <a:xfrm>
            <a:off x="5742000" y="4012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2" name="CustomShape 82"/>
          <p:cNvSpPr/>
          <p:nvPr/>
        </p:nvSpPr>
        <p:spPr>
          <a:xfrm>
            <a:off x="5742000" y="424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3" name="CustomShape 83"/>
          <p:cNvSpPr/>
          <p:nvPr/>
        </p:nvSpPr>
        <p:spPr>
          <a:xfrm>
            <a:off x="5742000" y="444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4" name="CustomShape 84"/>
          <p:cNvSpPr/>
          <p:nvPr/>
        </p:nvSpPr>
        <p:spPr>
          <a:xfrm>
            <a:off x="5127120" y="273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5" name="CustomShape 85"/>
          <p:cNvSpPr/>
          <p:nvPr/>
        </p:nvSpPr>
        <p:spPr>
          <a:xfrm>
            <a:off x="5127120" y="29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6" name="CustomShape 86"/>
          <p:cNvSpPr/>
          <p:nvPr/>
        </p:nvSpPr>
        <p:spPr>
          <a:xfrm>
            <a:off x="5127120" y="317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7" name="CustomShape 87"/>
          <p:cNvSpPr/>
          <p:nvPr/>
        </p:nvSpPr>
        <p:spPr>
          <a:xfrm>
            <a:off x="5127120" y="337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88"/>
          <p:cNvSpPr/>
          <p:nvPr/>
        </p:nvSpPr>
        <p:spPr>
          <a:xfrm>
            <a:off x="5127120" y="3571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9" name="CustomShape 89"/>
          <p:cNvSpPr/>
          <p:nvPr/>
        </p:nvSpPr>
        <p:spPr>
          <a:xfrm>
            <a:off x="5440680" y="25952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0" name="CustomShape 90"/>
          <p:cNvSpPr/>
          <p:nvPr/>
        </p:nvSpPr>
        <p:spPr>
          <a:xfrm>
            <a:off x="5440680" y="2795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91"/>
          <p:cNvSpPr/>
          <p:nvPr/>
        </p:nvSpPr>
        <p:spPr>
          <a:xfrm>
            <a:off x="5440680" y="2967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2" name="CustomShape 92"/>
          <p:cNvSpPr/>
          <p:nvPr/>
        </p:nvSpPr>
        <p:spPr>
          <a:xfrm>
            <a:off x="5440680" y="316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3" name="CustomShape 93"/>
          <p:cNvSpPr/>
          <p:nvPr/>
        </p:nvSpPr>
        <p:spPr>
          <a:xfrm>
            <a:off x="5440680" y="3403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4" name="CustomShape 94"/>
          <p:cNvSpPr/>
          <p:nvPr/>
        </p:nvSpPr>
        <p:spPr>
          <a:xfrm>
            <a:off x="5440680" y="3603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5" name="CustomShape 95"/>
          <p:cNvSpPr/>
          <p:nvPr/>
        </p:nvSpPr>
        <p:spPr>
          <a:xfrm>
            <a:off x="5440680" y="3804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6" name="CustomShape 96"/>
          <p:cNvSpPr/>
          <p:nvPr/>
        </p:nvSpPr>
        <p:spPr>
          <a:xfrm>
            <a:off x="5440680" y="4004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7" name="CustomShape 97"/>
          <p:cNvSpPr/>
          <p:nvPr/>
        </p:nvSpPr>
        <p:spPr>
          <a:xfrm>
            <a:off x="5440680" y="4240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8" name="CustomShape 98"/>
          <p:cNvSpPr/>
          <p:nvPr/>
        </p:nvSpPr>
        <p:spPr>
          <a:xfrm>
            <a:off x="5440680" y="4440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9" name="CustomShape 99"/>
          <p:cNvSpPr/>
          <p:nvPr/>
        </p:nvSpPr>
        <p:spPr>
          <a:xfrm>
            <a:off x="4488120" y="2374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0" name="CustomShape 100"/>
          <p:cNvSpPr/>
          <p:nvPr/>
        </p:nvSpPr>
        <p:spPr>
          <a:xfrm>
            <a:off x="4488120" y="2575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1" name="CustomShape 101"/>
          <p:cNvSpPr/>
          <p:nvPr/>
        </p:nvSpPr>
        <p:spPr>
          <a:xfrm>
            <a:off x="4488120" y="2810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2" name="CustomShape 102"/>
          <p:cNvSpPr/>
          <p:nvPr/>
        </p:nvSpPr>
        <p:spPr>
          <a:xfrm>
            <a:off x="4488120" y="3011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3" name="CustomShape 103"/>
          <p:cNvSpPr/>
          <p:nvPr/>
        </p:nvSpPr>
        <p:spPr>
          <a:xfrm>
            <a:off x="4488120" y="3211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4" name="CustomShape 104"/>
          <p:cNvSpPr/>
          <p:nvPr/>
        </p:nvSpPr>
        <p:spPr>
          <a:xfrm>
            <a:off x="4802760" y="2348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5" name="CustomShape 105"/>
          <p:cNvSpPr/>
          <p:nvPr/>
        </p:nvSpPr>
        <p:spPr>
          <a:xfrm>
            <a:off x="4802760" y="2584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6" name="CustomShape 106"/>
          <p:cNvSpPr/>
          <p:nvPr/>
        </p:nvSpPr>
        <p:spPr>
          <a:xfrm>
            <a:off x="4802760" y="2784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7" name="CustomShape 107"/>
          <p:cNvSpPr/>
          <p:nvPr/>
        </p:nvSpPr>
        <p:spPr>
          <a:xfrm>
            <a:off x="4802760" y="2956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8" name="CustomShape 108"/>
          <p:cNvSpPr/>
          <p:nvPr/>
        </p:nvSpPr>
        <p:spPr>
          <a:xfrm>
            <a:off x="4802760" y="315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9" name="CustomShape 109"/>
          <p:cNvSpPr/>
          <p:nvPr/>
        </p:nvSpPr>
        <p:spPr>
          <a:xfrm>
            <a:off x="4802760" y="3392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0" name="CustomShape 110"/>
          <p:cNvSpPr/>
          <p:nvPr/>
        </p:nvSpPr>
        <p:spPr>
          <a:xfrm>
            <a:off x="4802760" y="3592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1" name="CustomShape 111"/>
          <p:cNvSpPr/>
          <p:nvPr/>
        </p:nvSpPr>
        <p:spPr>
          <a:xfrm>
            <a:off x="4802760" y="3793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2" name="CustomShape 112"/>
          <p:cNvSpPr/>
          <p:nvPr/>
        </p:nvSpPr>
        <p:spPr>
          <a:xfrm>
            <a:off x="4802760" y="3993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3" name="CustomShape 113"/>
          <p:cNvSpPr/>
          <p:nvPr/>
        </p:nvSpPr>
        <p:spPr>
          <a:xfrm>
            <a:off x="4802760" y="4229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4" name="CustomShape 114"/>
          <p:cNvSpPr/>
          <p:nvPr/>
        </p:nvSpPr>
        <p:spPr>
          <a:xfrm>
            <a:off x="4802760" y="4429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115"/>
          <p:cNvSpPr/>
          <p:nvPr/>
        </p:nvSpPr>
        <p:spPr>
          <a:xfrm>
            <a:off x="4151880" y="2383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116"/>
          <p:cNvSpPr/>
          <p:nvPr/>
        </p:nvSpPr>
        <p:spPr>
          <a:xfrm>
            <a:off x="4151880" y="2619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117"/>
          <p:cNvSpPr/>
          <p:nvPr/>
        </p:nvSpPr>
        <p:spPr>
          <a:xfrm>
            <a:off x="4151880" y="2819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118"/>
          <p:cNvSpPr/>
          <p:nvPr/>
        </p:nvSpPr>
        <p:spPr>
          <a:xfrm>
            <a:off x="4151880" y="299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119"/>
          <p:cNvSpPr/>
          <p:nvPr/>
        </p:nvSpPr>
        <p:spPr>
          <a:xfrm>
            <a:off x="4151880" y="319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120"/>
          <p:cNvSpPr/>
          <p:nvPr/>
        </p:nvSpPr>
        <p:spPr>
          <a:xfrm>
            <a:off x="4151880" y="342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121"/>
          <p:cNvSpPr/>
          <p:nvPr/>
        </p:nvSpPr>
        <p:spPr>
          <a:xfrm>
            <a:off x="4151880" y="3627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122"/>
          <p:cNvSpPr/>
          <p:nvPr/>
        </p:nvSpPr>
        <p:spPr>
          <a:xfrm>
            <a:off x="4151880" y="382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23"/>
          <p:cNvSpPr/>
          <p:nvPr/>
        </p:nvSpPr>
        <p:spPr>
          <a:xfrm>
            <a:off x="4151880" y="4028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24"/>
          <p:cNvSpPr/>
          <p:nvPr/>
        </p:nvSpPr>
        <p:spPr>
          <a:xfrm>
            <a:off x="4151880" y="426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5"/>
          <p:cNvSpPr/>
          <p:nvPr/>
        </p:nvSpPr>
        <p:spPr>
          <a:xfrm>
            <a:off x="4151880" y="4464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26"/>
          <p:cNvSpPr/>
          <p:nvPr/>
        </p:nvSpPr>
        <p:spPr>
          <a:xfrm>
            <a:off x="3516480" y="1966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27"/>
          <p:cNvSpPr/>
          <p:nvPr/>
        </p:nvSpPr>
        <p:spPr>
          <a:xfrm>
            <a:off x="3516480" y="216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28"/>
          <p:cNvSpPr/>
          <p:nvPr/>
        </p:nvSpPr>
        <p:spPr>
          <a:xfrm>
            <a:off x="3516480" y="2367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29"/>
          <p:cNvSpPr/>
          <p:nvPr/>
        </p:nvSpPr>
        <p:spPr>
          <a:xfrm>
            <a:off x="3516480" y="2603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30"/>
          <p:cNvSpPr/>
          <p:nvPr/>
        </p:nvSpPr>
        <p:spPr>
          <a:xfrm>
            <a:off x="3516480" y="280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31"/>
          <p:cNvSpPr/>
          <p:nvPr/>
        </p:nvSpPr>
        <p:spPr>
          <a:xfrm>
            <a:off x="3516480" y="2975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2" name="CustomShape 132"/>
          <p:cNvSpPr/>
          <p:nvPr/>
        </p:nvSpPr>
        <p:spPr>
          <a:xfrm>
            <a:off x="3516480" y="317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133"/>
          <p:cNvSpPr/>
          <p:nvPr/>
        </p:nvSpPr>
        <p:spPr>
          <a:xfrm>
            <a:off x="3516480" y="3411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4" name="CustomShape 134"/>
          <p:cNvSpPr/>
          <p:nvPr/>
        </p:nvSpPr>
        <p:spPr>
          <a:xfrm>
            <a:off x="3516480" y="361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135"/>
          <p:cNvSpPr/>
          <p:nvPr/>
        </p:nvSpPr>
        <p:spPr>
          <a:xfrm>
            <a:off x="3516480" y="381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6" name="CustomShape 136"/>
          <p:cNvSpPr/>
          <p:nvPr/>
        </p:nvSpPr>
        <p:spPr>
          <a:xfrm>
            <a:off x="3516480" y="4012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7" name="CustomShape 137"/>
          <p:cNvSpPr/>
          <p:nvPr/>
        </p:nvSpPr>
        <p:spPr>
          <a:xfrm>
            <a:off x="3516480" y="424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8" name="CustomShape 138"/>
          <p:cNvSpPr/>
          <p:nvPr/>
        </p:nvSpPr>
        <p:spPr>
          <a:xfrm>
            <a:off x="3516480" y="444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9" name="CustomShape 139"/>
          <p:cNvSpPr/>
          <p:nvPr/>
        </p:nvSpPr>
        <p:spPr>
          <a:xfrm>
            <a:off x="3831120" y="216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0" name="CustomShape 140"/>
          <p:cNvSpPr/>
          <p:nvPr/>
        </p:nvSpPr>
        <p:spPr>
          <a:xfrm>
            <a:off x="3831120" y="2367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1" name="CustomShape 141"/>
          <p:cNvSpPr/>
          <p:nvPr/>
        </p:nvSpPr>
        <p:spPr>
          <a:xfrm>
            <a:off x="3831120" y="2603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2" name="CustomShape 142"/>
          <p:cNvSpPr/>
          <p:nvPr/>
        </p:nvSpPr>
        <p:spPr>
          <a:xfrm>
            <a:off x="3831120" y="280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3" name="CustomShape 143"/>
          <p:cNvSpPr/>
          <p:nvPr/>
        </p:nvSpPr>
        <p:spPr>
          <a:xfrm>
            <a:off x="3831120" y="2975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4" name="CustomShape 144"/>
          <p:cNvSpPr/>
          <p:nvPr/>
        </p:nvSpPr>
        <p:spPr>
          <a:xfrm>
            <a:off x="3831120" y="317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5" name="CustomShape 145"/>
          <p:cNvSpPr/>
          <p:nvPr/>
        </p:nvSpPr>
        <p:spPr>
          <a:xfrm>
            <a:off x="3831120" y="3411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6" name="CustomShape 146"/>
          <p:cNvSpPr/>
          <p:nvPr/>
        </p:nvSpPr>
        <p:spPr>
          <a:xfrm>
            <a:off x="3831120" y="361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7" name="CustomShape 147"/>
          <p:cNvSpPr/>
          <p:nvPr/>
        </p:nvSpPr>
        <p:spPr>
          <a:xfrm>
            <a:off x="3831120" y="381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8" name="CustomShape 148"/>
          <p:cNvSpPr/>
          <p:nvPr/>
        </p:nvSpPr>
        <p:spPr>
          <a:xfrm>
            <a:off x="3831120" y="4012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9" name="CustomShape 149"/>
          <p:cNvSpPr/>
          <p:nvPr/>
        </p:nvSpPr>
        <p:spPr>
          <a:xfrm>
            <a:off x="3831120" y="424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0" name="CustomShape 150"/>
          <p:cNvSpPr/>
          <p:nvPr/>
        </p:nvSpPr>
        <p:spPr>
          <a:xfrm>
            <a:off x="3831120" y="444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1" name="CustomShape 151"/>
          <p:cNvSpPr/>
          <p:nvPr/>
        </p:nvSpPr>
        <p:spPr>
          <a:xfrm>
            <a:off x="3216600" y="1945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2" name="CustomShape 152"/>
          <p:cNvSpPr/>
          <p:nvPr/>
        </p:nvSpPr>
        <p:spPr>
          <a:xfrm>
            <a:off x="3216600" y="21456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3" name="CustomShape 153"/>
          <p:cNvSpPr/>
          <p:nvPr/>
        </p:nvSpPr>
        <p:spPr>
          <a:xfrm>
            <a:off x="3216600" y="2345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4" name="CustomShape 154"/>
          <p:cNvSpPr/>
          <p:nvPr/>
        </p:nvSpPr>
        <p:spPr>
          <a:xfrm>
            <a:off x="3216600" y="2581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5" name="CustomShape 155"/>
          <p:cNvSpPr/>
          <p:nvPr/>
        </p:nvSpPr>
        <p:spPr>
          <a:xfrm>
            <a:off x="3216600" y="2782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156"/>
          <p:cNvSpPr/>
          <p:nvPr/>
        </p:nvSpPr>
        <p:spPr>
          <a:xfrm>
            <a:off x="3216600" y="2953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157"/>
          <p:cNvSpPr/>
          <p:nvPr/>
        </p:nvSpPr>
        <p:spPr>
          <a:xfrm>
            <a:off x="3216600" y="3153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158"/>
          <p:cNvSpPr/>
          <p:nvPr/>
        </p:nvSpPr>
        <p:spPr>
          <a:xfrm>
            <a:off x="3216600" y="3389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159"/>
          <p:cNvSpPr/>
          <p:nvPr/>
        </p:nvSpPr>
        <p:spPr>
          <a:xfrm>
            <a:off x="3216600" y="3590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160"/>
          <p:cNvSpPr/>
          <p:nvPr/>
        </p:nvSpPr>
        <p:spPr>
          <a:xfrm>
            <a:off x="3216600" y="3790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161"/>
          <p:cNvSpPr/>
          <p:nvPr/>
        </p:nvSpPr>
        <p:spPr>
          <a:xfrm>
            <a:off x="3216600" y="3990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162"/>
          <p:cNvSpPr/>
          <p:nvPr/>
        </p:nvSpPr>
        <p:spPr>
          <a:xfrm>
            <a:off x="3216600" y="4226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163"/>
          <p:cNvSpPr/>
          <p:nvPr/>
        </p:nvSpPr>
        <p:spPr>
          <a:xfrm>
            <a:off x="3216600" y="4427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64"/>
          <p:cNvSpPr/>
          <p:nvPr/>
        </p:nvSpPr>
        <p:spPr>
          <a:xfrm>
            <a:off x="2909160" y="1954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5" name="CustomShape 165"/>
          <p:cNvSpPr/>
          <p:nvPr/>
        </p:nvSpPr>
        <p:spPr>
          <a:xfrm>
            <a:off x="2909160" y="21546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66"/>
          <p:cNvSpPr/>
          <p:nvPr/>
        </p:nvSpPr>
        <p:spPr>
          <a:xfrm>
            <a:off x="2909160" y="2354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7" name="CustomShape 167"/>
          <p:cNvSpPr/>
          <p:nvPr/>
        </p:nvSpPr>
        <p:spPr>
          <a:xfrm>
            <a:off x="2909160" y="2590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68"/>
          <p:cNvSpPr/>
          <p:nvPr/>
        </p:nvSpPr>
        <p:spPr>
          <a:xfrm>
            <a:off x="2909160" y="2791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9" name="CustomShape 169"/>
          <p:cNvSpPr/>
          <p:nvPr/>
        </p:nvSpPr>
        <p:spPr>
          <a:xfrm>
            <a:off x="2909160" y="2962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0" name="CustomShape 170"/>
          <p:cNvSpPr/>
          <p:nvPr/>
        </p:nvSpPr>
        <p:spPr>
          <a:xfrm>
            <a:off x="2909160" y="3162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1" name="CustomShape 171"/>
          <p:cNvSpPr/>
          <p:nvPr/>
        </p:nvSpPr>
        <p:spPr>
          <a:xfrm>
            <a:off x="2909160" y="3398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2" name="CustomShape 172"/>
          <p:cNvSpPr/>
          <p:nvPr/>
        </p:nvSpPr>
        <p:spPr>
          <a:xfrm>
            <a:off x="2909160" y="3599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3" name="CustomShape 173"/>
          <p:cNvSpPr/>
          <p:nvPr/>
        </p:nvSpPr>
        <p:spPr>
          <a:xfrm>
            <a:off x="2909160" y="3799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4" name="CustomShape 174"/>
          <p:cNvSpPr/>
          <p:nvPr/>
        </p:nvSpPr>
        <p:spPr>
          <a:xfrm>
            <a:off x="2909160" y="3999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5" name="CustomShape 175"/>
          <p:cNvSpPr/>
          <p:nvPr/>
        </p:nvSpPr>
        <p:spPr>
          <a:xfrm>
            <a:off x="2909160" y="4235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6" name="CustomShape 176"/>
          <p:cNvSpPr/>
          <p:nvPr/>
        </p:nvSpPr>
        <p:spPr>
          <a:xfrm>
            <a:off x="2909160" y="4436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7" name="CustomShape 177"/>
          <p:cNvSpPr/>
          <p:nvPr/>
        </p:nvSpPr>
        <p:spPr>
          <a:xfrm>
            <a:off x="6087240" y="381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8" name="CustomShape 178"/>
          <p:cNvSpPr/>
          <p:nvPr/>
        </p:nvSpPr>
        <p:spPr>
          <a:xfrm>
            <a:off x="6087240" y="4015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9" name="CustomShape 179"/>
          <p:cNvSpPr/>
          <p:nvPr/>
        </p:nvSpPr>
        <p:spPr>
          <a:xfrm>
            <a:off x="6087240" y="4229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0" name="CustomShape 180"/>
          <p:cNvSpPr/>
          <p:nvPr/>
        </p:nvSpPr>
        <p:spPr>
          <a:xfrm>
            <a:off x="6087240" y="4430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1" name="CustomShape 181"/>
          <p:cNvSpPr/>
          <p:nvPr/>
        </p:nvSpPr>
        <p:spPr>
          <a:xfrm>
            <a:off x="2566440" y="21902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2" name="CustomShape 182"/>
          <p:cNvSpPr/>
          <p:nvPr/>
        </p:nvSpPr>
        <p:spPr>
          <a:xfrm>
            <a:off x="2566440" y="2390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3" name="CustomShape 183"/>
          <p:cNvSpPr/>
          <p:nvPr/>
        </p:nvSpPr>
        <p:spPr>
          <a:xfrm>
            <a:off x="2566440" y="2626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4" name="CustomShape 184"/>
          <p:cNvSpPr/>
          <p:nvPr/>
        </p:nvSpPr>
        <p:spPr>
          <a:xfrm>
            <a:off x="2566440" y="2827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5" name="CustomShape 185"/>
          <p:cNvSpPr/>
          <p:nvPr/>
        </p:nvSpPr>
        <p:spPr>
          <a:xfrm>
            <a:off x="2566440" y="2998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6" name="CustomShape 186"/>
          <p:cNvSpPr/>
          <p:nvPr/>
        </p:nvSpPr>
        <p:spPr>
          <a:xfrm>
            <a:off x="2566440" y="3198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7" name="CustomShape 187"/>
          <p:cNvSpPr/>
          <p:nvPr/>
        </p:nvSpPr>
        <p:spPr>
          <a:xfrm>
            <a:off x="2566440" y="3434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8" name="CustomShape 188"/>
          <p:cNvSpPr/>
          <p:nvPr/>
        </p:nvSpPr>
        <p:spPr>
          <a:xfrm>
            <a:off x="2566440" y="363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9" name="CustomShape 189"/>
          <p:cNvSpPr/>
          <p:nvPr/>
        </p:nvSpPr>
        <p:spPr>
          <a:xfrm>
            <a:off x="2566440" y="3835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190"/>
          <p:cNvSpPr/>
          <p:nvPr/>
        </p:nvSpPr>
        <p:spPr>
          <a:xfrm>
            <a:off x="2566440" y="4035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1" name="CustomShape 191"/>
          <p:cNvSpPr/>
          <p:nvPr/>
        </p:nvSpPr>
        <p:spPr>
          <a:xfrm>
            <a:off x="2566440" y="427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2" name="CustomShape 192"/>
          <p:cNvSpPr/>
          <p:nvPr/>
        </p:nvSpPr>
        <p:spPr>
          <a:xfrm>
            <a:off x="2566440" y="4471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193"/>
          <p:cNvSpPr/>
          <p:nvPr/>
        </p:nvSpPr>
        <p:spPr>
          <a:xfrm>
            <a:off x="6703920" y="2661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4" name="CustomShape 194"/>
          <p:cNvSpPr/>
          <p:nvPr/>
        </p:nvSpPr>
        <p:spPr>
          <a:xfrm>
            <a:off x="6703920" y="2862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5" name="CustomShape 195"/>
          <p:cNvSpPr/>
          <p:nvPr/>
        </p:nvSpPr>
        <p:spPr>
          <a:xfrm>
            <a:off x="6703920" y="3097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196"/>
          <p:cNvSpPr/>
          <p:nvPr/>
        </p:nvSpPr>
        <p:spPr>
          <a:xfrm>
            <a:off x="2282400" y="1962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7" name="CustomShape 197"/>
          <p:cNvSpPr/>
          <p:nvPr/>
        </p:nvSpPr>
        <p:spPr>
          <a:xfrm>
            <a:off x="2282400" y="2162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198"/>
          <p:cNvSpPr/>
          <p:nvPr/>
        </p:nvSpPr>
        <p:spPr>
          <a:xfrm>
            <a:off x="2282400" y="2363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9" name="CustomShape 199"/>
          <p:cNvSpPr/>
          <p:nvPr/>
        </p:nvSpPr>
        <p:spPr>
          <a:xfrm>
            <a:off x="2282400" y="2598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200"/>
          <p:cNvSpPr/>
          <p:nvPr/>
        </p:nvSpPr>
        <p:spPr>
          <a:xfrm>
            <a:off x="2282400" y="2799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1" name="CustomShape 201"/>
          <p:cNvSpPr/>
          <p:nvPr/>
        </p:nvSpPr>
        <p:spPr>
          <a:xfrm>
            <a:off x="2282400" y="29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202"/>
          <p:cNvSpPr/>
          <p:nvPr/>
        </p:nvSpPr>
        <p:spPr>
          <a:xfrm>
            <a:off x="2282400" y="317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3" name="CustomShape 203"/>
          <p:cNvSpPr/>
          <p:nvPr/>
        </p:nvSpPr>
        <p:spPr>
          <a:xfrm>
            <a:off x="2282400" y="3406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204"/>
          <p:cNvSpPr/>
          <p:nvPr/>
        </p:nvSpPr>
        <p:spPr>
          <a:xfrm>
            <a:off x="2282400" y="3607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5" name="CustomShape 205"/>
          <p:cNvSpPr/>
          <p:nvPr/>
        </p:nvSpPr>
        <p:spPr>
          <a:xfrm>
            <a:off x="2282400" y="3807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206"/>
          <p:cNvSpPr/>
          <p:nvPr/>
        </p:nvSpPr>
        <p:spPr>
          <a:xfrm>
            <a:off x="2282400" y="400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7" name="CustomShape 207"/>
          <p:cNvSpPr/>
          <p:nvPr/>
        </p:nvSpPr>
        <p:spPr>
          <a:xfrm>
            <a:off x="2282400" y="424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208"/>
          <p:cNvSpPr/>
          <p:nvPr/>
        </p:nvSpPr>
        <p:spPr>
          <a:xfrm>
            <a:off x="2282400" y="444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9" name="CustomShape 209"/>
          <p:cNvSpPr/>
          <p:nvPr/>
        </p:nvSpPr>
        <p:spPr>
          <a:xfrm>
            <a:off x="1958760" y="1526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0" name="CustomShape 210"/>
          <p:cNvSpPr/>
          <p:nvPr/>
        </p:nvSpPr>
        <p:spPr>
          <a:xfrm>
            <a:off x="1958760" y="1761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1" name="CustomShape 211"/>
          <p:cNvSpPr/>
          <p:nvPr/>
        </p:nvSpPr>
        <p:spPr>
          <a:xfrm>
            <a:off x="1958760" y="1962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2" name="CustomShape 212"/>
          <p:cNvSpPr/>
          <p:nvPr/>
        </p:nvSpPr>
        <p:spPr>
          <a:xfrm>
            <a:off x="1958760" y="2162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3" name="CustomShape 213"/>
          <p:cNvSpPr/>
          <p:nvPr/>
        </p:nvSpPr>
        <p:spPr>
          <a:xfrm>
            <a:off x="1958760" y="2363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4" name="CustomShape 214"/>
          <p:cNvSpPr/>
          <p:nvPr/>
        </p:nvSpPr>
        <p:spPr>
          <a:xfrm>
            <a:off x="1958760" y="2598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5" name="CustomShape 215"/>
          <p:cNvSpPr/>
          <p:nvPr/>
        </p:nvSpPr>
        <p:spPr>
          <a:xfrm>
            <a:off x="1958760" y="2799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6" name="CustomShape 216"/>
          <p:cNvSpPr/>
          <p:nvPr/>
        </p:nvSpPr>
        <p:spPr>
          <a:xfrm>
            <a:off x="1958760" y="29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7" name="CustomShape 217"/>
          <p:cNvSpPr/>
          <p:nvPr/>
        </p:nvSpPr>
        <p:spPr>
          <a:xfrm>
            <a:off x="1958760" y="317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8" name="CustomShape 218"/>
          <p:cNvSpPr/>
          <p:nvPr/>
        </p:nvSpPr>
        <p:spPr>
          <a:xfrm>
            <a:off x="1958760" y="3406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9" name="CustomShape 219"/>
          <p:cNvSpPr/>
          <p:nvPr/>
        </p:nvSpPr>
        <p:spPr>
          <a:xfrm>
            <a:off x="1958760" y="3607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0" name="CustomShape 220"/>
          <p:cNvSpPr/>
          <p:nvPr/>
        </p:nvSpPr>
        <p:spPr>
          <a:xfrm>
            <a:off x="1958760" y="3807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1" name="CustomShape 221"/>
          <p:cNvSpPr/>
          <p:nvPr/>
        </p:nvSpPr>
        <p:spPr>
          <a:xfrm>
            <a:off x="1958760" y="400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2" name="CustomShape 222"/>
          <p:cNvSpPr/>
          <p:nvPr/>
        </p:nvSpPr>
        <p:spPr>
          <a:xfrm>
            <a:off x="1958760" y="424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3" name="CustomShape 223"/>
          <p:cNvSpPr/>
          <p:nvPr/>
        </p:nvSpPr>
        <p:spPr>
          <a:xfrm>
            <a:off x="1958760" y="444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CustomShape 1"/>
          <p:cNvSpPr/>
          <p:nvPr/>
        </p:nvSpPr>
        <p:spPr>
          <a:xfrm>
            <a:off x="941400" y="274680"/>
            <a:ext cx="7884000" cy="61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Reviews on QTL Mapping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3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1D331F7-EA5E-4C00-961F-264251FF2EAA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24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36" name="CustomShape 3"/>
          <p:cNvSpPr/>
          <p:nvPr/>
        </p:nvSpPr>
        <p:spPr>
          <a:xfrm>
            <a:off x="941400" y="1050840"/>
            <a:ext cx="7884000" cy="473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</a:pPr>
            <a:r>
              <a:rPr lang="en-US" sz="2000" b="1" strike="noStrike" spc="-1">
                <a:solidFill>
                  <a:srgbClr val="333F48"/>
                </a:solidFill>
                <a:latin typeface="Arial"/>
                <a:ea typeface="DejaVu Sans"/>
              </a:rPr>
              <a:t>Dissecting quantitative traits in mice.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Annu Rev Genomics Hum Genet. 2013;14:421-39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Mott R, Flint J.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http://www.ncbi.nlm.nih.gov/pubmed/23834320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1" strike="noStrike" spc="-1">
                <a:solidFill>
                  <a:srgbClr val="333F48"/>
                </a:solidFill>
                <a:latin typeface="Arial"/>
                <a:ea typeface="DejaVu Sans"/>
              </a:rPr>
              <a:t>Genome-wide association studies in mice.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Nat Rev Genet. 2012 Nov;13(11):807-17.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Flint J, Eskin 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http://www.ncbi.nlm.nih.gov/pubmed/23044826</a:t>
            </a: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1" strike="noStrike" spc="-1">
                <a:solidFill>
                  <a:srgbClr val="333F48"/>
                </a:solidFill>
                <a:latin typeface="Arial"/>
                <a:ea typeface="DejaVu Sans"/>
              </a:rPr>
              <a:t>Fine-mapping QTLs in advanced intercross lines and other outbred populations.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Mamm Genome. 2014 Aug;25(7-8):271-92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Gonzales NM, Palmer AA.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http://www.ncbi.nlm.nih.gov/pubmed/24906874</a:t>
            </a: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CustomShape 1"/>
          <p:cNvSpPr/>
          <p:nvPr/>
        </p:nvSpPr>
        <p:spPr>
          <a:xfrm>
            <a:off x="324000" y="77184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M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ulti-parent 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A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dvanced 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G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eneration 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I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nter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c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rosses (MAGIC)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38" name="CustomShape 2"/>
          <p:cNvSpPr/>
          <p:nvPr/>
        </p:nvSpPr>
        <p:spPr>
          <a:xfrm>
            <a:off x="304920" y="1499760"/>
            <a:ext cx="8609400" cy="451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800" b="0" strike="noStrike" spc="-1">
                <a:solidFill>
                  <a:srgbClr val="333F48"/>
                </a:solidFill>
                <a:latin typeface="Arial"/>
                <a:ea typeface="DejaVu Sans"/>
              </a:rPr>
              <a:t>Increase genetic diversity.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	Use two distantly related founder strains.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	Use more than two founder strains.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800" b="0" strike="noStrike" spc="-1">
                <a:solidFill>
                  <a:srgbClr val="333F48"/>
                </a:solidFill>
                <a:latin typeface="Arial"/>
                <a:ea typeface="DejaVu Sans"/>
              </a:rPr>
              <a:t>Increase the number of recombinations (and hence, mapping resolution).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800" b="0" strike="noStrike" spc="-1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Cross lines for more generations.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324000" y="33084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Organisms with MAGIC lines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361080" y="1058760"/>
            <a:ext cx="8464320" cy="506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Arabadopsis: </a:t>
            </a:r>
            <a:r>
              <a:rPr lang="en-US" sz="1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http://journals.plos.org/plosgenetics/article?id=10.1371/journal.pgen.1000551</a:t>
            </a:r>
            <a:r>
              <a:rPr lang="en-US" sz="1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Wheat: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http://www.g3journal.org/content/4/9/1603.full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Maize: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5"/>
              </a:rPr>
              <a:t>http://www.genetics.org/content/198/4/1717.full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Fruit Fly: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6"/>
              </a:rPr>
              <a:t>http://wfitch.bio.uci.edu/~dspr/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Rat: </a:t>
            </a: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7"/>
              </a:rPr>
              <a:t>http://www.nature.com/ng/journal/v45/n7/full/ng.2644.html</a:t>
            </a: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Mouse: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8"/>
              </a:rPr>
              <a:t>http://csbio.unc.edu/CCstatus/index.py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687240">
              <a:lnSpc>
                <a:spcPct val="100000"/>
              </a:lnSpc>
              <a:spcAft>
                <a:spcPts val="601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		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9"/>
              </a:rPr>
              <a:t>http://mus.well.ox.ac.uk/CC/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68724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			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10"/>
              </a:rPr>
              <a:t>http://do.jax.org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Others….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505440" y="274680"/>
            <a:ext cx="831996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Founder Strains: Color/Letter Codes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42" name="CustomShape 2"/>
          <p:cNvSpPr/>
          <p:nvPr/>
        </p:nvSpPr>
        <p:spPr>
          <a:xfrm>
            <a:off x="2507760" y="1147680"/>
            <a:ext cx="3012480" cy="447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A/J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C57BL/6J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129S1/SvImJ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NOD/ShiLtJ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NZO/HlLtJ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CAST/EiJ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PWK/PhJ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WSB/EiJ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43" name="CustomShape 3"/>
          <p:cNvSpPr/>
          <p:nvPr/>
        </p:nvSpPr>
        <p:spPr>
          <a:xfrm>
            <a:off x="5487120" y="1210680"/>
            <a:ext cx="501120" cy="476640"/>
          </a:xfrm>
          <a:prstGeom prst="rect">
            <a:avLst/>
          </a:prstGeom>
          <a:solidFill>
            <a:srgbClr val="EFED39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4"/>
          <p:cNvSpPr/>
          <p:nvPr/>
        </p:nvSpPr>
        <p:spPr>
          <a:xfrm>
            <a:off x="5487120" y="1773000"/>
            <a:ext cx="501120" cy="476640"/>
          </a:xfrm>
          <a:prstGeom prst="rect">
            <a:avLst/>
          </a:prstGeom>
          <a:solidFill>
            <a:srgbClr val="80808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5"/>
          <p:cNvSpPr/>
          <p:nvPr/>
        </p:nvSpPr>
        <p:spPr>
          <a:xfrm>
            <a:off x="5487120" y="2321280"/>
            <a:ext cx="501120" cy="476640"/>
          </a:xfrm>
          <a:prstGeom prst="rect">
            <a:avLst/>
          </a:prstGeom>
          <a:solidFill>
            <a:srgbClr val="F5818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6"/>
          <p:cNvSpPr/>
          <p:nvPr/>
        </p:nvSpPr>
        <p:spPr>
          <a:xfrm>
            <a:off x="5487120" y="2856240"/>
            <a:ext cx="501120" cy="476640"/>
          </a:xfrm>
          <a:prstGeom prst="rect">
            <a:avLst/>
          </a:prstGeom>
          <a:solidFill>
            <a:srgbClr val="1721E6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7"/>
          <p:cNvSpPr/>
          <p:nvPr/>
        </p:nvSpPr>
        <p:spPr>
          <a:xfrm>
            <a:off x="5487120" y="3425400"/>
            <a:ext cx="501120" cy="476640"/>
          </a:xfrm>
          <a:prstGeom prst="rect">
            <a:avLst/>
          </a:prstGeom>
          <a:solidFill>
            <a:srgbClr val="00A1EA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8"/>
          <p:cNvSpPr/>
          <p:nvPr/>
        </p:nvSpPr>
        <p:spPr>
          <a:xfrm>
            <a:off x="5487120" y="4516560"/>
            <a:ext cx="501120" cy="476640"/>
          </a:xfrm>
          <a:prstGeom prst="rect">
            <a:avLst/>
          </a:prstGeom>
          <a:solidFill>
            <a:srgbClr val="F80E0E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9"/>
          <p:cNvSpPr/>
          <p:nvPr/>
        </p:nvSpPr>
        <p:spPr>
          <a:xfrm>
            <a:off x="5487120" y="3974760"/>
            <a:ext cx="501120" cy="476640"/>
          </a:xfrm>
          <a:prstGeom prst="rect">
            <a:avLst/>
          </a:prstGeom>
          <a:solidFill>
            <a:srgbClr val="009E25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0"/>
          <p:cNvSpPr/>
          <p:nvPr/>
        </p:nvSpPr>
        <p:spPr>
          <a:xfrm>
            <a:off x="5487120" y="5071680"/>
            <a:ext cx="501120" cy="476640"/>
          </a:xfrm>
          <a:prstGeom prst="rect">
            <a:avLst/>
          </a:prstGeom>
          <a:solidFill>
            <a:srgbClr val="961CD7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1"/>
          <p:cNvSpPr/>
          <p:nvPr/>
        </p:nvSpPr>
        <p:spPr>
          <a:xfrm>
            <a:off x="2634120" y="1117080"/>
            <a:ext cx="3997800" cy="4496760"/>
          </a:xfrm>
          <a:prstGeom prst="rect">
            <a:avLst/>
          </a:prstGeom>
          <a:noFill/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2"/>
          <p:cNvSpPr/>
          <p:nvPr/>
        </p:nvSpPr>
        <p:spPr>
          <a:xfrm>
            <a:off x="6003720" y="1143000"/>
            <a:ext cx="3012480" cy="447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C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D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F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G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H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53" name="CustomShape 13"/>
          <p:cNvSpPr/>
          <p:nvPr/>
        </p:nvSpPr>
        <p:spPr>
          <a:xfrm>
            <a:off x="6753600" y="1171080"/>
            <a:ext cx="263520" cy="27662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4" name="CustomShape 14"/>
          <p:cNvSpPr/>
          <p:nvPr/>
        </p:nvSpPr>
        <p:spPr>
          <a:xfrm>
            <a:off x="7074720" y="2045520"/>
            <a:ext cx="18676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C2A29"/>
                </a:solidFill>
                <a:latin typeface="Arial"/>
                <a:ea typeface="DejaVu Sans"/>
              </a:rPr>
              <a:t>Classical Inbred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55" name="CustomShape 15"/>
          <p:cNvSpPr/>
          <p:nvPr/>
        </p:nvSpPr>
        <p:spPr>
          <a:xfrm>
            <a:off x="6753600" y="3954240"/>
            <a:ext cx="263520" cy="1675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6" name="CustomShape 16"/>
          <p:cNvSpPr/>
          <p:nvPr/>
        </p:nvSpPr>
        <p:spPr>
          <a:xfrm>
            <a:off x="7082640" y="4018680"/>
            <a:ext cx="1867680" cy="13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C2A29"/>
                </a:solidFill>
                <a:latin typeface="Arial"/>
                <a:ea typeface="DejaVu Sans"/>
              </a:rPr>
              <a:t>Wild Derived Inbred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57" name="CustomShape 17"/>
          <p:cNvSpPr/>
          <p:nvPr/>
        </p:nvSpPr>
        <p:spPr>
          <a:xfrm>
            <a:off x="489240" y="946440"/>
            <a:ext cx="2012040" cy="46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Millions of SNPs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4.2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0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4.4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4.3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4.5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17.7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17.2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6.0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58" name="CustomShape 18"/>
          <p:cNvSpPr/>
          <p:nvPr/>
        </p:nvSpPr>
        <p:spPr>
          <a:xfrm>
            <a:off x="529560" y="5726880"/>
            <a:ext cx="375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Keane, TM, Nature, 2011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ustomShape 1"/>
          <p:cNvSpPr/>
          <p:nvPr/>
        </p:nvSpPr>
        <p:spPr>
          <a:xfrm>
            <a:off x="329040" y="274680"/>
            <a:ext cx="8496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Founder Strains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60" name="CustomShape 2"/>
          <p:cNvSpPr/>
          <p:nvPr/>
        </p:nvSpPr>
        <p:spPr>
          <a:xfrm>
            <a:off x="361080" y="1058760"/>
            <a:ext cx="8464320" cy="506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All eight founders have been fully sequenced.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SNPs, short indels and larger structural variants are known.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Unlike human association mapping, we have the causal variants for many phenotypes.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329040" y="407520"/>
            <a:ext cx="8496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DejaVu Sans"/>
              </a:rPr>
              <a:t>Founder Strain Sequences are available from the Sanger Mouse Genomes Project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62" name="CustomShape 2"/>
          <p:cNvSpPr/>
          <p:nvPr/>
        </p:nvSpPr>
        <p:spPr>
          <a:xfrm>
            <a:off x="361080" y="1191960"/>
            <a:ext cx="8464320" cy="506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http://www.sanger.ac.uk/resources/mouse/genomes/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063" name="Picture 2"/>
          <p:cNvPicPr/>
          <p:nvPr/>
        </p:nvPicPr>
        <p:blipFill>
          <a:blip r:embed="rId4"/>
          <a:stretch/>
        </p:blipFill>
        <p:spPr>
          <a:xfrm>
            <a:off x="329040" y="1760400"/>
            <a:ext cx="6837120" cy="3794760"/>
          </a:xfrm>
          <a:prstGeom prst="rect">
            <a:avLst/>
          </a:prstGeom>
          <a:ln>
            <a:noFill/>
          </a:ln>
        </p:spPr>
      </p:pic>
      <p:pic>
        <p:nvPicPr>
          <p:cNvPr id="1064" name="Picture 3"/>
          <p:cNvPicPr/>
          <p:nvPr/>
        </p:nvPicPr>
        <p:blipFill>
          <a:blip r:embed="rId5"/>
          <a:stretch/>
        </p:blipFill>
        <p:spPr>
          <a:xfrm>
            <a:off x="7172640" y="1762200"/>
            <a:ext cx="1970280" cy="496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1C8B4D7-AC87-4A71-B30A-2C2A354A4F6D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ustomShape 1"/>
          <p:cNvSpPr/>
          <p:nvPr/>
        </p:nvSpPr>
        <p:spPr>
          <a:xfrm>
            <a:off x="941400" y="27468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Mouse Collaborative Cross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6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18EF81F-5D05-403B-89E9-2E0C789C3E79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30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67" name="CustomShape 3"/>
          <p:cNvSpPr/>
          <p:nvPr/>
        </p:nvSpPr>
        <p:spPr>
          <a:xfrm>
            <a:off x="5518440" y="5969520"/>
            <a:ext cx="3544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Collaborative Cross Consortium, Genetics; 2012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68" name="Picture 2"/>
          <p:cNvPicPr/>
          <p:nvPr/>
        </p:nvPicPr>
        <p:blipFill>
          <a:blip r:embed="rId3"/>
          <a:stretch/>
        </p:blipFill>
        <p:spPr>
          <a:xfrm>
            <a:off x="2030040" y="1114920"/>
            <a:ext cx="5474160" cy="4692960"/>
          </a:xfrm>
          <a:prstGeom prst="rect">
            <a:avLst/>
          </a:prstGeom>
          <a:ln>
            <a:noFill/>
          </a:ln>
        </p:spPr>
      </p:pic>
      <p:sp>
        <p:nvSpPr>
          <p:cNvPr id="1069" name="CustomShape 4"/>
          <p:cNvSpPr/>
          <p:nvPr/>
        </p:nvSpPr>
        <p:spPr>
          <a:xfrm>
            <a:off x="299196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0" name="CustomShape 5"/>
          <p:cNvSpPr/>
          <p:nvPr/>
        </p:nvSpPr>
        <p:spPr>
          <a:xfrm>
            <a:off x="382608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1" name="CustomShape 6"/>
          <p:cNvSpPr/>
          <p:nvPr/>
        </p:nvSpPr>
        <p:spPr>
          <a:xfrm>
            <a:off x="470844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2" name="CustomShape 7"/>
          <p:cNvSpPr/>
          <p:nvPr/>
        </p:nvSpPr>
        <p:spPr>
          <a:xfrm>
            <a:off x="558252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3" name="CustomShape 8"/>
          <p:cNvSpPr/>
          <p:nvPr/>
        </p:nvSpPr>
        <p:spPr>
          <a:xfrm>
            <a:off x="343296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4" name="CustomShape 9"/>
          <p:cNvSpPr/>
          <p:nvPr/>
        </p:nvSpPr>
        <p:spPr>
          <a:xfrm>
            <a:off x="426708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5" name="CustomShape 10"/>
          <p:cNvSpPr/>
          <p:nvPr/>
        </p:nvSpPr>
        <p:spPr>
          <a:xfrm>
            <a:off x="514944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6" name="CustomShape 11"/>
          <p:cNvSpPr/>
          <p:nvPr/>
        </p:nvSpPr>
        <p:spPr>
          <a:xfrm>
            <a:off x="602388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941400" y="27468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Mouse Collaborative Cross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7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0042DE3-DD4F-437B-A3FC-7C5B9F32389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31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079" name="Picture 2"/>
          <p:cNvPicPr/>
          <p:nvPr/>
        </p:nvPicPr>
        <p:blipFill>
          <a:blip r:embed="rId2"/>
          <a:stretch/>
        </p:blipFill>
        <p:spPr>
          <a:xfrm>
            <a:off x="762120" y="1002600"/>
            <a:ext cx="7859520" cy="4185720"/>
          </a:xfrm>
          <a:prstGeom prst="rect">
            <a:avLst/>
          </a:prstGeom>
          <a:ln>
            <a:noFill/>
          </a:ln>
        </p:spPr>
      </p:pic>
      <p:sp>
        <p:nvSpPr>
          <p:cNvPr id="1080" name="CustomShape 3"/>
          <p:cNvSpPr/>
          <p:nvPr/>
        </p:nvSpPr>
        <p:spPr>
          <a:xfrm>
            <a:off x="5518440" y="5969520"/>
            <a:ext cx="3544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Collaborative Cross Consortium, Genetics; 2012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CustomShape 1"/>
          <p:cNvSpPr/>
          <p:nvPr/>
        </p:nvSpPr>
        <p:spPr>
          <a:xfrm>
            <a:off x="941400" y="274680"/>
            <a:ext cx="788400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Mouse Collaborative Cross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8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E40BDE3-6ECB-4745-9EBD-511C21233D0C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83" name="CustomShape 3"/>
          <p:cNvSpPr/>
          <p:nvPr/>
        </p:nvSpPr>
        <p:spPr>
          <a:xfrm>
            <a:off x="941400" y="954360"/>
            <a:ext cx="7884000" cy="483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Each line is (mostly) inbred.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Roughly 200 recombinations per line.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Useful to compare control and treated groups.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Useful when multiple replicates of the same genotype are needed (noisy traits).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http://csbio.unc.edu/CCstatus/index.py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29EE52A-5EEF-475E-9FCD-26A5AB5B737C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85" name="CustomShape 2"/>
          <p:cNvSpPr/>
          <p:nvPr/>
        </p:nvSpPr>
        <p:spPr>
          <a:xfrm>
            <a:off x="628560" y="209520"/>
            <a:ext cx="7009200" cy="60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Diversity Outbred Mice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086" name="Picture 2"/>
          <p:cNvPicPr/>
          <p:nvPr/>
        </p:nvPicPr>
        <p:blipFill>
          <a:blip r:embed="rId2"/>
          <a:stretch/>
        </p:blipFill>
        <p:spPr>
          <a:xfrm>
            <a:off x="3104280" y="2660760"/>
            <a:ext cx="4023360" cy="3610440"/>
          </a:xfrm>
          <a:prstGeom prst="rect">
            <a:avLst/>
          </a:prstGeom>
          <a:ln>
            <a:noFill/>
          </a:ln>
        </p:spPr>
      </p:pic>
      <p:sp>
        <p:nvSpPr>
          <p:cNvPr id="1087" name="CustomShape 3"/>
          <p:cNvSpPr/>
          <p:nvPr/>
        </p:nvSpPr>
        <p:spPr>
          <a:xfrm>
            <a:off x="681840" y="954360"/>
            <a:ext cx="8204400" cy="178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Same 8 founders as Collaborative Cross.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Maintained as an </a:t>
            </a:r>
            <a:r>
              <a:rPr lang="en-US" sz="2400" b="0" u="sng" strike="noStrike" spc="-1">
                <a:solidFill>
                  <a:srgbClr val="2C2A29"/>
                </a:solidFill>
                <a:uFillTx/>
                <a:latin typeface="Arial"/>
                <a:ea typeface="DejaVu Sans"/>
              </a:rPr>
              <a:t>outbred</a:t>
            </a: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 population via random mating.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http://jaxmice.jax.org/strain/009376.html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http://do.jax.org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833400" y="274680"/>
            <a:ext cx="7884000" cy="60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CC and DO Genome Comparison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8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9E10AA-4364-476D-BD94-7867DF43B0C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34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90" name="CustomShape 3"/>
          <p:cNvSpPr/>
          <p:nvPr/>
        </p:nvSpPr>
        <p:spPr>
          <a:xfrm>
            <a:off x="713880" y="1050840"/>
            <a:ext cx="380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Collaborative Cross Line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91" name="CustomShape 4"/>
          <p:cNvSpPr/>
          <p:nvPr/>
        </p:nvSpPr>
        <p:spPr>
          <a:xfrm>
            <a:off x="5221800" y="1010520"/>
            <a:ext cx="380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Diversity Outbred Mouse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092" name="Picture 3"/>
          <p:cNvPicPr/>
          <p:nvPr/>
        </p:nvPicPr>
        <p:blipFill>
          <a:blip r:embed="rId2"/>
          <a:srcRect t="8447" r="2976"/>
          <a:stretch/>
        </p:blipFill>
        <p:spPr>
          <a:xfrm>
            <a:off x="640080" y="1729080"/>
            <a:ext cx="4196880" cy="3960000"/>
          </a:xfrm>
          <a:prstGeom prst="rect">
            <a:avLst/>
          </a:prstGeom>
          <a:ln>
            <a:noFill/>
          </a:ln>
        </p:spPr>
      </p:pic>
      <p:pic>
        <p:nvPicPr>
          <p:cNvPr id="1093" name="Picture 4"/>
          <p:cNvPicPr/>
          <p:nvPr/>
        </p:nvPicPr>
        <p:blipFill>
          <a:blip r:embed="rId3"/>
          <a:srcRect t="8496" r="3391"/>
          <a:stretch/>
        </p:blipFill>
        <p:spPr>
          <a:xfrm>
            <a:off x="4857480" y="1730880"/>
            <a:ext cx="4179240" cy="39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CustomShape 1"/>
          <p:cNvSpPr/>
          <p:nvPr/>
        </p:nvSpPr>
        <p:spPr>
          <a:xfrm>
            <a:off x="941400" y="274680"/>
            <a:ext cx="7884000" cy="60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CC and DO Comparison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9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443826D-D928-454D-975D-AF86C7F16D8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35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96" name="CustomShape 3"/>
          <p:cNvSpPr/>
          <p:nvPr/>
        </p:nvSpPr>
        <p:spPr>
          <a:xfrm>
            <a:off x="941400" y="978480"/>
            <a:ext cx="3817080" cy="514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1" strike="noStrike" spc="-1">
                <a:solidFill>
                  <a:srgbClr val="333F48"/>
                </a:solidFill>
                <a:latin typeface="Arial"/>
                <a:ea typeface="DejaVu Sans"/>
              </a:rPr>
              <a:t>Collaborative Cross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Multiple replicates of same genotype.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Genotype each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line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(reduced cost).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Fewer recombinations per line (~200 per line).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Higher power.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97" name="CustomShape 4"/>
          <p:cNvSpPr/>
          <p:nvPr/>
        </p:nvSpPr>
        <p:spPr>
          <a:xfrm>
            <a:off x="5008320" y="994680"/>
            <a:ext cx="3817080" cy="513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1" strike="noStrike" spc="-1">
                <a:solidFill>
                  <a:srgbClr val="333F48"/>
                </a:solidFill>
                <a:latin typeface="Arial"/>
                <a:ea typeface="DejaVu Sans"/>
              </a:rPr>
              <a:t>Diversity Outbred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Each mouse is genetically unique.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Genotype each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mouse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Increasing recombinations with each generation (~500 at G19).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Finer mapping resolution.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CustomShape 1"/>
          <p:cNvSpPr/>
          <p:nvPr/>
        </p:nvSpPr>
        <p:spPr>
          <a:xfrm>
            <a:off x="693000" y="14652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Summary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9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37E8D9D-3A6E-43C3-9FF2-E34AE7983755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36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00" name="CustomShape 3"/>
          <p:cNvSpPr/>
          <p:nvPr/>
        </p:nvSpPr>
        <p:spPr>
          <a:xfrm>
            <a:off x="693000" y="876600"/>
            <a:ext cx="81324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Increased genetic diversity increases the number of genes with differential expression or altered protein structure.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There are two major mouse crosses derived from the same 8 founder strains: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Collaborative Cross: inbred strains.</a:t>
            </a:r>
            <a:endParaRPr lang="en-US" sz="2000" b="0" strike="noStrike" spc="-1">
              <a:latin typeface="Arial"/>
            </a:endParaRPr>
          </a:p>
          <a:p>
            <a:pPr marL="1030320" lvl="2" indent="-342000">
              <a:lnSpc>
                <a:spcPct val="100000"/>
              </a:lnSpc>
              <a:spcAft>
                <a:spcPts val="601"/>
              </a:spcAft>
              <a:buBlip>
                <a:blip r:embed="rId3"/>
              </a:buBlip>
            </a:pPr>
            <a:r>
              <a:rPr lang="en-US" sz="1600" b="0" strike="noStrike" spc="-1">
                <a:solidFill>
                  <a:srgbClr val="2C2A29"/>
                </a:solidFill>
                <a:latin typeface="Arial"/>
                <a:ea typeface="DejaVu Sans"/>
              </a:rPr>
              <a:t>Useful when replicate measurements are needed.</a:t>
            </a:r>
            <a:endParaRPr lang="en-US" sz="1600" b="0" strike="noStrike" spc="-1">
              <a:latin typeface="Arial"/>
            </a:endParaRPr>
          </a:p>
          <a:p>
            <a:pPr marL="1030320" lvl="2" indent="-342000">
              <a:lnSpc>
                <a:spcPct val="100000"/>
              </a:lnSpc>
              <a:spcAft>
                <a:spcPts val="601"/>
              </a:spcAft>
              <a:buBlip>
                <a:blip r:embed="rId3"/>
              </a:buBlip>
            </a:pPr>
            <a:r>
              <a:rPr lang="en-US" sz="1600" b="0" strike="noStrike" spc="-1">
                <a:solidFill>
                  <a:srgbClr val="2C2A29"/>
                </a:solidFill>
                <a:latin typeface="Arial"/>
                <a:ea typeface="DejaVu Sans"/>
              </a:rPr>
              <a:t>Mapping power is higher, but mapping resolution is lower.</a:t>
            </a:r>
            <a:endParaRPr lang="en-US" sz="16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Diversity Outbred: outbred population.</a:t>
            </a:r>
            <a:endParaRPr lang="en-US" sz="2000" b="0" strike="noStrike" spc="-1">
              <a:latin typeface="Arial"/>
            </a:endParaRPr>
          </a:p>
          <a:p>
            <a:pPr marL="1030320" lvl="2" indent="-342000">
              <a:lnSpc>
                <a:spcPct val="100000"/>
              </a:lnSpc>
              <a:spcAft>
                <a:spcPts val="601"/>
              </a:spcAft>
              <a:buBlip>
                <a:blip r:embed="rId3"/>
              </a:buBlip>
            </a:pPr>
            <a:r>
              <a:rPr lang="en-US" sz="1600" b="0" strike="noStrike" spc="-1">
                <a:solidFill>
                  <a:srgbClr val="2C2A29"/>
                </a:solidFill>
                <a:latin typeface="Arial"/>
                <a:ea typeface="DejaVu Sans"/>
              </a:rPr>
              <a:t>Useful for high resolution genetic mapping and correlations between phenotypes.</a:t>
            </a:r>
            <a:endParaRPr lang="en-US" sz="1600" b="0" strike="noStrike" spc="-1">
              <a:latin typeface="Arial"/>
            </a:endParaRPr>
          </a:p>
          <a:p>
            <a:pPr marL="1030320" lvl="2" indent="-342000">
              <a:lnSpc>
                <a:spcPct val="100000"/>
              </a:lnSpc>
              <a:spcAft>
                <a:spcPts val="601"/>
              </a:spcAft>
              <a:buBlip>
                <a:blip r:embed="rId3"/>
              </a:buBlip>
            </a:pPr>
            <a:r>
              <a:rPr lang="en-US" sz="1600" b="0" strike="noStrike" spc="-1">
                <a:solidFill>
                  <a:srgbClr val="2C2A29"/>
                </a:solidFill>
                <a:latin typeface="Arial"/>
                <a:ea typeface="DejaVu Sans"/>
              </a:rPr>
              <a:t>Mapping power is lower, but mapping resolution is higher.</a:t>
            </a:r>
            <a:endParaRPr lang="en-US" sz="1600" b="0" strike="noStrike" spc="-1">
              <a:latin typeface="Arial"/>
            </a:endParaRPr>
          </a:p>
          <a:p>
            <a:pPr marL="687240">
              <a:lnSpc>
                <a:spcPct val="100000"/>
              </a:lnSpc>
              <a:spcAft>
                <a:spcPts val="601"/>
              </a:spcAft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0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62354F-C21E-463A-B940-981E23959FE4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03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628560" y="491040"/>
            <a:ext cx="788400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Mice are genotyped on a high density SNP microarray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0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A941CB2-70E6-4D53-BBCC-3DB4B97596B7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06" name="CustomShape 3"/>
          <p:cNvSpPr/>
          <p:nvPr/>
        </p:nvSpPr>
        <p:spPr>
          <a:xfrm>
            <a:off x="668880" y="2886840"/>
            <a:ext cx="4495680" cy="263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GigaMUGA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141,090 SNPs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$100 per sample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http://www.g3journal.org/content/6/2/263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grpSp>
        <p:nvGrpSpPr>
          <p:cNvPr id="1107" name="Group 4"/>
          <p:cNvGrpSpPr/>
          <p:nvPr/>
        </p:nvGrpSpPr>
        <p:grpSpPr>
          <a:xfrm>
            <a:off x="626760" y="1086840"/>
            <a:ext cx="5099040" cy="1687320"/>
            <a:chOff x="626760" y="1086840"/>
            <a:chExt cx="5099040" cy="1687320"/>
          </a:xfrm>
        </p:grpSpPr>
        <p:pic>
          <p:nvPicPr>
            <p:cNvPr id="1108" name="Picture 2"/>
            <p:cNvPicPr/>
            <p:nvPr/>
          </p:nvPicPr>
          <p:blipFill>
            <a:blip r:embed="rId3"/>
            <a:stretch/>
          </p:blipFill>
          <p:spPr>
            <a:xfrm>
              <a:off x="626760" y="1086840"/>
              <a:ext cx="5099040" cy="1554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9" name="Picture 3"/>
            <p:cNvPicPr/>
            <p:nvPr/>
          </p:nvPicPr>
          <p:blipFill>
            <a:blip r:embed="rId4"/>
            <a:stretch/>
          </p:blipFill>
          <p:spPr>
            <a:xfrm>
              <a:off x="683640" y="2632680"/>
              <a:ext cx="4969440" cy="1414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10" name="Picture 4"/>
          <p:cNvPicPr/>
          <p:nvPr/>
        </p:nvPicPr>
        <p:blipFill>
          <a:blip r:embed="rId5"/>
          <a:stretch/>
        </p:blipFill>
        <p:spPr>
          <a:xfrm>
            <a:off x="5321880" y="2632680"/>
            <a:ext cx="3760200" cy="361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266760" y="533520"/>
            <a:ext cx="8609400" cy="60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HMM to Reconstruct Genomes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112" name="Content Placeholder 3"/>
          <p:cNvPicPr/>
          <p:nvPr/>
        </p:nvPicPr>
        <p:blipFill>
          <a:blip r:embed="rId2"/>
          <a:stretch/>
        </p:blipFill>
        <p:spPr>
          <a:xfrm>
            <a:off x="380880" y="1676520"/>
            <a:ext cx="8609400" cy="296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8"/>
          <p:cNvPicPr/>
          <p:nvPr/>
        </p:nvPicPr>
        <p:blipFill>
          <a:blip r:embed="rId2"/>
          <a:stretch/>
        </p:blipFill>
        <p:spPr>
          <a:xfrm>
            <a:off x="529560" y="1159560"/>
            <a:ext cx="8039160" cy="435564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282600" y="111240"/>
            <a:ext cx="870804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ＭＳ Ｐゴシック"/>
              </a:rPr>
              <a:t>Laboratory mice descend from several parts of the world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6661080" y="5969880"/>
            <a:ext cx="2329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ＭＳ Ｐゴシック"/>
              </a:rPr>
              <a:t>Silver, Bonhomme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1767960" y="268236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" name="CustomShape 4"/>
          <p:cNvSpPr/>
          <p:nvPr/>
        </p:nvSpPr>
        <p:spPr>
          <a:xfrm>
            <a:off x="2893680" y="417744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CustomShape 5"/>
          <p:cNvSpPr/>
          <p:nvPr/>
        </p:nvSpPr>
        <p:spPr>
          <a:xfrm>
            <a:off x="4585680" y="377676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6"/>
          <p:cNvSpPr/>
          <p:nvPr/>
        </p:nvSpPr>
        <p:spPr>
          <a:xfrm>
            <a:off x="6648480" y="2213280"/>
            <a:ext cx="249840" cy="23184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" name="CustomShape 7"/>
          <p:cNvSpPr/>
          <p:nvPr/>
        </p:nvSpPr>
        <p:spPr>
          <a:xfrm>
            <a:off x="6426720" y="3210120"/>
            <a:ext cx="249840" cy="23184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8"/>
          <p:cNvSpPr/>
          <p:nvPr/>
        </p:nvSpPr>
        <p:spPr>
          <a:xfrm>
            <a:off x="3637800" y="262080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9"/>
          <p:cNvSpPr/>
          <p:nvPr/>
        </p:nvSpPr>
        <p:spPr>
          <a:xfrm>
            <a:off x="6430680" y="445068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CustomShape 1"/>
          <p:cNvSpPr/>
          <p:nvPr/>
        </p:nvSpPr>
        <p:spPr>
          <a:xfrm>
            <a:off x="304920" y="643680"/>
            <a:ext cx="8609400" cy="5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DO Mice have Balanced Founder Allele Proportions across the Genome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114" name="Group 2"/>
          <p:cNvGrpSpPr/>
          <p:nvPr/>
        </p:nvGrpSpPr>
        <p:grpSpPr>
          <a:xfrm>
            <a:off x="7315200" y="1236600"/>
            <a:ext cx="1599120" cy="1814760"/>
            <a:chOff x="7315200" y="1236600"/>
            <a:chExt cx="1599120" cy="1814760"/>
          </a:xfrm>
        </p:grpSpPr>
        <p:sp>
          <p:nvSpPr>
            <p:cNvPr id="1115" name="CustomShape 3"/>
            <p:cNvSpPr/>
            <p:nvPr/>
          </p:nvSpPr>
          <p:spPr>
            <a:xfrm>
              <a:off x="7315200" y="1249560"/>
              <a:ext cx="1294200" cy="1794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A/J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C57BL/6J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129S1/SvImJ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NOD/ShiLtJ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NZO/HlLtJ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CAST/EiJ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PWK/PhJ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WSB/EiJ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1116" name="CustomShape 4"/>
            <p:cNvSpPr/>
            <p:nvPr/>
          </p:nvSpPr>
          <p:spPr>
            <a:xfrm>
              <a:off x="8572680" y="1293840"/>
              <a:ext cx="214920" cy="201960"/>
            </a:xfrm>
            <a:prstGeom prst="rect">
              <a:avLst/>
            </a:prstGeom>
            <a:solidFill>
              <a:srgbClr val="EFED39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7" name="CustomShape 5"/>
            <p:cNvSpPr/>
            <p:nvPr/>
          </p:nvSpPr>
          <p:spPr>
            <a:xfrm>
              <a:off x="8572680" y="1509840"/>
              <a:ext cx="214920" cy="20196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8" name="CustomShape 6"/>
            <p:cNvSpPr/>
            <p:nvPr/>
          </p:nvSpPr>
          <p:spPr>
            <a:xfrm>
              <a:off x="8572680" y="1725840"/>
              <a:ext cx="214920" cy="201960"/>
            </a:xfrm>
            <a:prstGeom prst="rect">
              <a:avLst/>
            </a:prstGeom>
            <a:solidFill>
              <a:srgbClr val="F58181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9" name="CustomShape 7"/>
            <p:cNvSpPr/>
            <p:nvPr/>
          </p:nvSpPr>
          <p:spPr>
            <a:xfrm>
              <a:off x="8572680" y="1941480"/>
              <a:ext cx="214920" cy="201960"/>
            </a:xfrm>
            <a:prstGeom prst="rect">
              <a:avLst/>
            </a:prstGeom>
            <a:solidFill>
              <a:srgbClr val="1721E6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0" name="CustomShape 8"/>
            <p:cNvSpPr/>
            <p:nvPr/>
          </p:nvSpPr>
          <p:spPr>
            <a:xfrm>
              <a:off x="8572680" y="2157480"/>
              <a:ext cx="214920" cy="201960"/>
            </a:xfrm>
            <a:prstGeom prst="rect">
              <a:avLst/>
            </a:prstGeom>
            <a:solidFill>
              <a:srgbClr val="00A1EA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1" name="CustomShape 9"/>
            <p:cNvSpPr/>
            <p:nvPr/>
          </p:nvSpPr>
          <p:spPr>
            <a:xfrm>
              <a:off x="8572680" y="2592360"/>
              <a:ext cx="214920" cy="201960"/>
            </a:xfrm>
            <a:prstGeom prst="rect">
              <a:avLst/>
            </a:prstGeom>
            <a:solidFill>
              <a:srgbClr val="F80E0E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2" name="CustomShape 10"/>
            <p:cNvSpPr/>
            <p:nvPr/>
          </p:nvSpPr>
          <p:spPr>
            <a:xfrm>
              <a:off x="8572680" y="2376720"/>
              <a:ext cx="214920" cy="201960"/>
            </a:xfrm>
            <a:prstGeom prst="rect">
              <a:avLst/>
            </a:prstGeom>
            <a:solidFill>
              <a:srgbClr val="009E25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3" name="CustomShape 11"/>
            <p:cNvSpPr/>
            <p:nvPr/>
          </p:nvSpPr>
          <p:spPr>
            <a:xfrm>
              <a:off x="8572680" y="2808360"/>
              <a:ext cx="214920" cy="201960"/>
            </a:xfrm>
            <a:prstGeom prst="rect">
              <a:avLst/>
            </a:prstGeom>
            <a:solidFill>
              <a:srgbClr val="961CD7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4" name="CustomShape 12"/>
            <p:cNvSpPr/>
            <p:nvPr/>
          </p:nvSpPr>
          <p:spPr>
            <a:xfrm>
              <a:off x="7391520" y="1236600"/>
              <a:ext cx="1522800" cy="18147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1125" name="Content Placeholder 3"/>
          <p:cNvPicPr/>
          <p:nvPr/>
        </p:nvPicPr>
        <p:blipFill>
          <a:blip r:embed="rId2"/>
          <a:stretch/>
        </p:blipFill>
        <p:spPr>
          <a:xfrm>
            <a:off x="384840" y="1268640"/>
            <a:ext cx="6878520" cy="49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Picture 11"/>
          <p:cNvPicPr/>
          <p:nvPr/>
        </p:nvPicPr>
        <p:blipFill>
          <a:blip r:embed="rId3"/>
          <a:srcRect t="6540" b="-555"/>
          <a:stretch/>
        </p:blipFill>
        <p:spPr>
          <a:xfrm>
            <a:off x="4780080" y="1969200"/>
            <a:ext cx="3845160" cy="3614760"/>
          </a:xfrm>
          <a:prstGeom prst="rect">
            <a:avLst/>
          </a:prstGeom>
          <a:ln>
            <a:noFill/>
          </a:ln>
        </p:spPr>
      </p:pic>
      <p:sp>
        <p:nvSpPr>
          <p:cNvPr id="1127" name="CustomShape 1"/>
          <p:cNvSpPr/>
          <p:nvPr/>
        </p:nvSpPr>
        <p:spPr>
          <a:xfrm>
            <a:off x="650880" y="289080"/>
            <a:ext cx="825768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DO Mice have more SNPs with MAF &gt; 5%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2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411C545-A29A-46E4-B7B4-51DFA3E09667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41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29" name="CustomShape 3"/>
          <p:cNvSpPr/>
          <p:nvPr/>
        </p:nvSpPr>
        <p:spPr>
          <a:xfrm>
            <a:off x="1617120" y="928080"/>
            <a:ext cx="2946960" cy="1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1000 Genomes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2,504 samples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84,801,880 SNPs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30" name="CustomShape 4"/>
          <p:cNvSpPr/>
          <p:nvPr/>
        </p:nvSpPr>
        <p:spPr>
          <a:xfrm>
            <a:off x="5483160" y="928080"/>
            <a:ext cx="3070800" cy="1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Diversity Outbred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2,936 samples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40,425,646 SNPs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31" name="Content Placeholder 10"/>
          <p:cNvPicPr/>
          <p:nvPr/>
        </p:nvPicPr>
        <p:blipFill>
          <a:blip r:embed="rId4"/>
          <a:srcRect t="8219" b="148"/>
          <a:stretch/>
        </p:blipFill>
        <p:spPr>
          <a:xfrm>
            <a:off x="847800" y="2030760"/>
            <a:ext cx="3877920" cy="355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CustomShape 1"/>
          <p:cNvSpPr/>
          <p:nvPr/>
        </p:nvSpPr>
        <p:spPr>
          <a:xfrm>
            <a:off x="848160" y="285480"/>
            <a:ext cx="782280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DejaVu Sans"/>
              </a:rPr>
              <a:t>Low minor allele frequency decreases power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3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191E03C-5D84-4CBA-83C3-7EF2ED49085C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42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34" name="CustomShape 3"/>
          <p:cNvSpPr/>
          <p:nvPr/>
        </p:nvSpPr>
        <p:spPr>
          <a:xfrm>
            <a:off x="6426000" y="902880"/>
            <a:ext cx="1365480" cy="638280"/>
          </a:xfrm>
          <a:prstGeom prst="rect">
            <a:avLst/>
          </a:pr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n = 1000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MAF = 5%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35" name="Picture 7"/>
          <p:cNvPicPr/>
          <p:nvPr/>
        </p:nvPicPr>
        <p:blipFill>
          <a:blip r:embed="rId2"/>
          <a:stretch/>
        </p:blipFill>
        <p:spPr>
          <a:xfrm>
            <a:off x="1709280" y="781200"/>
            <a:ext cx="459396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3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77DEA1C-5DD8-4327-A975-2643E623849F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43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38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CustomShape 1"/>
          <p:cNvSpPr/>
          <p:nvPr/>
        </p:nvSpPr>
        <p:spPr>
          <a:xfrm>
            <a:off x="304920" y="380880"/>
            <a:ext cx="860940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DejaVu Sans"/>
              </a:rPr>
              <a:t>We condense the 36 genotype probabilities to 8 founder haplotype probabilities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40" name="CustomShape 2"/>
          <p:cNvSpPr/>
          <p:nvPr/>
        </p:nvSpPr>
        <p:spPr>
          <a:xfrm>
            <a:off x="304920" y="1216440"/>
            <a:ext cx="8609400" cy="42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For each sample, we have 36 genotype probabilities at each SNP.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We condense these down to 8 state founder probabilities.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1141" name="Table 3"/>
          <p:cNvGraphicFramePr/>
          <p:nvPr/>
        </p:nvGraphicFramePr>
        <p:xfrm>
          <a:off x="304920" y="2058840"/>
          <a:ext cx="8616600" cy="1731960"/>
        </p:xfrm>
        <a:graphic>
          <a:graphicData uri="http://schemas.openxmlformats.org/drawingml/2006/table">
            <a:tbl>
              <a:tblPr/>
              <a:tblGrid>
                <a:gridCol w="23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5056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</a:tblGrid>
              <a:tr h="433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AA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AB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AC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BB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BC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CC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FF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FG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FH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GG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GH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HH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42" name="Table 4"/>
          <p:cNvGraphicFramePr/>
          <p:nvPr/>
        </p:nvGraphicFramePr>
        <p:xfrm>
          <a:off x="1545840" y="4355280"/>
          <a:ext cx="6095160" cy="1390680"/>
        </p:xfrm>
        <a:graphic>
          <a:graphicData uri="http://schemas.openxmlformats.org/drawingml/2006/table">
            <a:tbl>
              <a:tblPr/>
              <a:tblGrid>
                <a:gridCol w="76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3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F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0.25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0.25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251640" y="693720"/>
            <a:ext cx="8459640" cy="55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The mapping model estimates the effect of each founder allele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44" name="CustomShape 2"/>
          <p:cNvSpPr/>
          <p:nvPr/>
        </p:nvSpPr>
        <p:spPr>
          <a:xfrm>
            <a:off x="5831280" y="5686920"/>
            <a:ext cx="25416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http://do.jax.org</a:t>
            </a: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45" name="Picture 1144"/>
          <p:cNvPicPr/>
          <p:nvPr/>
        </p:nvPicPr>
        <p:blipFill>
          <a:blip r:embed="rId3"/>
          <a:stretch/>
        </p:blipFill>
        <p:spPr>
          <a:xfrm>
            <a:off x="1587600" y="1193760"/>
            <a:ext cx="6019200" cy="497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CustomShape 1"/>
          <p:cNvSpPr/>
          <p:nvPr/>
        </p:nvSpPr>
        <p:spPr>
          <a:xfrm>
            <a:off x="266760" y="390600"/>
            <a:ext cx="8609400" cy="5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Mapping Additive Effects in F2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147" name="Content Placeholder 3"/>
          <p:cNvPicPr/>
          <p:nvPr/>
        </p:nvPicPr>
        <p:blipFill>
          <a:blip r:embed="rId2"/>
          <a:stretch/>
        </p:blipFill>
        <p:spPr>
          <a:xfrm>
            <a:off x="1892880" y="1810800"/>
            <a:ext cx="5357520" cy="41137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8" name="Formula 2"/>
              <p:cNvSpPr txBox="1"/>
              <p:nvPr/>
            </p:nvSpPr>
            <p:spPr>
              <a:xfrm>
                <a:off x="2131200" y="1027080"/>
                <a:ext cx="4619160" cy="5835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CustomShape 1"/>
          <p:cNvSpPr/>
          <p:nvPr/>
        </p:nvSpPr>
        <p:spPr>
          <a:xfrm>
            <a:off x="304920" y="380880"/>
            <a:ext cx="8609400" cy="56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Example: Coat Color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50" name="CustomShape 2"/>
          <p:cNvSpPr/>
          <p:nvPr/>
        </p:nvSpPr>
        <p:spPr>
          <a:xfrm>
            <a:off x="304920" y="1371600"/>
            <a:ext cx="8609400" cy="46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Coat color in ~150 DO mice recorded as: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Albino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Agouti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Black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Mapped Albino and Black separately as binary traits.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Both are homozygous recessive traits.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Albino is epistatic to black.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941400" y="274680"/>
            <a:ext cx="788400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Linkage versus Association Mapping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5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1FCEBF-C555-4B71-80E4-E822DB30FE2D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48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53" name="CustomShape 3"/>
          <p:cNvSpPr/>
          <p:nvPr/>
        </p:nvSpPr>
        <p:spPr>
          <a:xfrm>
            <a:off x="941400" y="1066680"/>
            <a:ext cx="7884000" cy="472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Linkage mapping associates the phenotype with a 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haplotype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Association mapping associates the phenotype with a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genomic variant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(like a SNP).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CustomShape 1"/>
          <p:cNvSpPr/>
          <p:nvPr/>
        </p:nvSpPr>
        <p:spPr>
          <a:xfrm rot="16200000">
            <a:off x="3790800" y="4505760"/>
            <a:ext cx="220500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Svenson et.al. Genetics, 2011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55" name="CustomShape 2"/>
          <p:cNvSpPr/>
          <p:nvPr/>
        </p:nvSpPr>
        <p:spPr>
          <a:xfrm>
            <a:off x="1409760" y="371520"/>
            <a:ext cx="3189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Albino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56" name="Picture 2"/>
          <p:cNvPicPr/>
          <p:nvPr/>
        </p:nvPicPr>
        <p:blipFill>
          <a:blip r:embed="rId2"/>
          <a:stretch/>
        </p:blipFill>
        <p:spPr>
          <a:xfrm>
            <a:off x="6000840" y="2209680"/>
            <a:ext cx="1418040" cy="945000"/>
          </a:xfrm>
          <a:prstGeom prst="rect">
            <a:avLst/>
          </a:prstGeom>
          <a:ln w="9360">
            <a:noFill/>
          </a:ln>
        </p:spPr>
      </p:pic>
      <p:pic>
        <p:nvPicPr>
          <p:cNvPr id="1157" name="Picture 5"/>
          <p:cNvPicPr/>
          <p:nvPr/>
        </p:nvPicPr>
        <p:blipFill>
          <a:blip r:embed="rId3"/>
          <a:stretch/>
        </p:blipFill>
        <p:spPr>
          <a:xfrm>
            <a:off x="5695920" y="3990960"/>
            <a:ext cx="2056320" cy="1370520"/>
          </a:xfrm>
          <a:prstGeom prst="rect">
            <a:avLst/>
          </a:prstGeom>
          <a:ln w="9360">
            <a:noFill/>
          </a:ln>
        </p:spPr>
      </p:pic>
      <p:pic>
        <p:nvPicPr>
          <p:cNvPr id="1158" name="Content Placeholder 25"/>
          <p:cNvPicPr/>
          <p:nvPr/>
        </p:nvPicPr>
        <p:blipFill>
          <a:blip r:embed="rId4"/>
          <a:stretch/>
        </p:blipFill>
        <p:spPr>
          <a:xfrm>
            <a:off x="1085760" y="798120"/>
            <a:ext cx="3580200" cy="5127480"/>
          </a:xfrm>
          <a:prstGeom prst="rect">
            <a:avLst/>
          </a:prstGeom>
          <a:ln>
            <a:noFill/>
          </a:ln>
        </p:spPr>
      </p:pic>
      <p:sp>
        <p:nvSpPr>
          <p:cNvPr id="1159" name="CustomShape 3"/>
          <p:cNvSpPr/>
          <p:nvPr/>
        </p:nvSpPr>
        <p:spPr>
          <a:xfrm>
            <a:off x="6134040" y="3105000"/>
            <a:ext cx="110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A/J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0" name="CustomShape 4"/>
          <p:cNvSpPr/>
          <p:nvPr/>
        </p:nvSpPr>
        <p:spPr>
          <a:xfrm>
            <a:off x="5743440" y="5343480"/>
            <a:ext cx="20181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NOD/ShiLtJ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1" name="CustomShape 5"/>
          <p:cNvSpPr/>
          <p:nvPr/>
        </p:nvSpPr>
        <p:spPr>
          <a:xfrm>
            <a:off x="2181240" y="5200560"/>
            <a:ext cx="808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Tyr</a:t>
            </a:r>
            <a:r>
              <a:rPr lang="en-US" sz="1800" b="0" strike="noStrike" spc="-1" baseline="30000">
                <a:solidFill>
                  <a:srgbClr val="2C2A29"/>
                </a:solidFill>
                <a:latin typeface="Arial"/>
                <a:ea typeface="DejaVu Sans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2" name="CustomShape 6"/>
          <p:cNvSpPr/>
          <p:nvPr/>
        </p:nvSpPr>
        <p:spPr>
          <a:xfrm>
            <a:off x="2857680" y="5543640"/>
            <a:ext cx="560880" cy="27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3" name="CustomShape 7"/>
          <p:cNvSpPr/>
          <p:nvPr/>
        </p:nvSpPr>
        <p:spPr>
          <a:xfrm>
            <a:off x="7574040" y="2432520"/>
            <a:ext cx="438840" cy="412920"/>
          </a:xfrm>
          <a:prstGeom prst="rect">
            <a:avLst/>
          </a:prstGeom>
          <a:solidFill>
            <a:srgbClr val="FFFF00"/>
          </a:solidFill>
          <a:ln w="2844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8"/>
          <p:cNvSpPr/>
          <p:nvPr/>
        </p:nvSpPr>
        <p:spPr>
          <a:xfrm>
            <a:off x="7873200" y="4413960"/>
            <a:ext cx="438840" cy="412920"/>
          </a:xfrm>
          <a:prstGeom prst="rect">
            <a:avLst/>
          </a:prstGeom>
          <a:solidFill>
            <a:srgbClr val="3333FF"/>
          </a:solidFill>
          <a:ln w="2844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0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12120" y="111240"/>
            <a:ext cx="8678160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85CA"/>
                </a:solidFill>
                <a:latin typeface="Arial"/>
                <a:ea typeface="ＭＳ Ｐゴシック"/>
              </a:rPr>
              <a:t>Classical inbred strains have limited genetic diversity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5749560" y="6018120"/>
            <a:ext cx="23745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C2A29"/>
                </a:solidFill>
                <a:latin typeface="Arial"/>
                <a:ea typeface="ＭＳ Ｐゴシック"/>
              </a:rPr>
              <a:t>Yang et.at., </a:t>
            </a:r>
            <a:r>
              <a:rPr lang="en-US" sz="1400" b="0" i="1" strike="noStrike" spc="-1">
                <a:solidFill>
                  <a:srgbClr val="2C2A29"/>
                </a:solidFill>
                <a:latin typeface="Arial"/>
                <a:ea typeface="ＭＳ Ｐゴシック"/>
              </a:rPr>
              <a:t>Nat. Gen. </a:t>
            </a:r>
            <a:r>
              <a:rPr lang="en-US" sz="1400" b="0" strike="noStrike" spc="-1">
                <a:solidFill>
                  <a:srgbClr val="2C2A29"/>
                </a:solidFill>
                <a:latin typeface="Arial"/>
                <a:ea typeface="ＭＳ Ｐゴシック"/>
              </a:rPr>
              <a:t>2011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87" name="Picture 2"/>
          <p:cNvPicPr/>
          <p:nvPr/>
        </p:nvPicPr>
        <p:blipFill>
          <a:blip r:embed="rId2"/>
          <a:stretch/>
        </p:blipFill>
        <p:spPr>
          <a:xfrm>
            <a:off x="2252880" y="735120"/>
            <a:ext cx="4732920" cy="537768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295920" y="1147320"/>
            <a:ext cx="249840" cy="23184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4"/>
          <p:cNvSpPr/>
          <p:nvPr/>
        </p:nvSpPr>
        <p:spPr>
          <a:xfrm>
            <a:off x="295920" y="1461240"/>
            <a:ext cx="249840" cy="23184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5"/>
          <p:cNvSpPr/>
          <p:nvPr/>
        </p:nvSpPr>
        <p:spPr>
          <a:xfrm>
            <a:off x="295920" y="83376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6"/>
          <p:cNvSpPr/>
          <p:nvPr/>
        </p:nvSpPr>
        <p:spPr>
          <a:xfrm>
            <a:off x="573840" y="77976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domesticus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2" name="CustomShape 7"/>
          <p:cNvSpPr/>
          <p:nvPr/>
        </p:nvSpPr>
        <p:spPr>
          <a:xfrm>
            <a:off x="564840" y="109368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musculus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3" name="CustomShape 8"/>
          <p:cNvSpPr/>
          <p:nvPr/>
        </p:nvSpPr>
        <p:spPr>
          <a:xfrm>
            <a:off x="564840" y="141660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castaneus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4" name="CustomShape 9"/>
          <p:cNvSpPr/>
          <p:nvPr/>
        </p:nvSpPr>
        <p:spPr>
          <a:xfrm>
            <a:off x="6482520" y="4101120"/>
            <a:ext cx="1746000" cy="91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Classical Inbred Lab Strains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5" name="CustomShape 10"/>
          <p:cNvSpPr/>
          <p:nvPr/>
        </p:nvSpPr>
        <p:spPr>
          <a:xfrm>
            <a:off x="6627600" y="2167200"/>
            <a:ext cx="1746000" cy="638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Wild Derived Inbred Strains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CustomShape 11"/>
          <p:cNvSpPr/>
          <p:nvPr/>
        </p:nvSpPr>
        <p:spPr>
          <a:xfrm>
            <a:off x="6657120" y="1037160"/>
            <a:ext cx="1746000" cy="638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Wild Caught Mice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Content Placeholder 22"/>
          <p:cNvPicPr/>
          <p:nvPr/>
        </p:nvPicPr>
        <p:blipFill>
          <a:blip r:embed="rId2"/>
          <a:stretch/>
        </p:blipFill>
        <p:spPr>
          <a:xfrm>
            <a:off x="1117080" y="828360"/>
            <a:ext cx="3539520" cy="5104440"/>
          </a:xfrm>
          <a:prstGeom prst="rect">
            <a:avLst/>
          </a:prstGeom>
          <a:ln>
            <a:noFill/>
          </a:ln>
        </p:spPr>
      </p:pic>
      <p:sp>
        <p:nvSpPr>
          <p:cNvPr id="1166" name="CustomShape 1"/>
          <p:cNvSpPr/>
          <p:nvPr/>
        </p:nvSpPr>
        <p:spPr>
          <a:xfrm rot="16200000">
            <a:off x="3771720" y="4591440"/>
            <a:ext cx="220500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Svenson et.al. Genetics, 2011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67" name="CustomShape 2"/>
          <p:cNvSpPr/>
          <p:nvPr/>
        </p:nvSpPr>
        <p:spPr>
          <a:xfrm>
            <a:off x="1285920" y="390600"/>
            <a:ext cx="3265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Black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8" name="CustomShape 3"/>
          <p:cNvSpPr/>
          <p:nvPr/>
        </p:nvSpPr>
        <p:spPr>
          <a:xfrm>
            <a:off x="3324240" y="5105520"/>
            <a:ext cx="408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9" name="CustomShape 4"/>
          <p:cNvSpPr/>
          <p:nvPr/>
        </p:nvSpPr>
        <p:spPr>
          <a:xfrm>
            <a:off x="3657600" y="5486400"/>
            <a:ext cx="599040" cy="33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70" name="Picture 2"/>
          <p:cNvPicPr/>
          <p:nvPr/>
        </p:nvPicPr>
        <p:blipFill>
          <a:blip r:embed="rId3"/>
          <a:stretch/>
        </p:blipFill>
        <p:spPr>
          <a:xfrm>
            <a:off x="6048360" y="2562120"/>
            <a:ext cx="1418040" cy="945000"/>
          </a:xfrm>
          <a:prstGeom prst="rect">
            <a:avLst/>
          </a:prstGeom>
          <a:ln w="9360">
            <a:noFill/>
          </a:ln>
        </p:spPr>
      </p:pic>
      <p:sp>
        <p:nvSpPr>
          <p:cNvPr id="1171" name="CustomShape 5"/>
          <p:cNvSpPr/>
          <p:nvPr/>
        </p:nvSpPr>
        <p:spPr>
          <a:xfrm>
            <a:off x="6210360" y="3524400"/>
            <a:ext cx="110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A/J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72" name="Picture 7"/>
          <p:cNvPicPr/>
          <p:nvPr/>
        </p:nvPicPr>
        <p:blipFill>
          <a:blip r:embed="rId4"/>
          <a:stretch/>
        </p:blipFill>
        <p:spPr>
          <a:xfrm>
            <a:off x="5838840" y="4376880"/>
            <a:ext cx="2380320" cy="960840"/>
          </a:xfrm>
          <a:prstGeom prst="rect">
            <a:avLst/>
          </a:prstGeom>
          <a:ln w="9360">
            <a:noFill/>
          </a:ln>
        </p:spPr>
      </p:pic>
      <p:sp>
        <p:nvSpPr>
          <p:cNvPr id="1173" name="CustomShape 6"/>
          <p:cNvSpPr/>
          <p:nvPr/>
        </p:nvSpPr>
        <p:spPr>
          <a:xfrm>
            <a:off x="6058080" y="5229360"/>
            <a:ext cx="1599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C57BL/6J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4" name="CustomShape 7"/>
          <p:cNvSpPr/>
          <p:nvPr/>
        </p:nvSpPr>
        <p:spPr>
          <a:xfrm>
            <a:off x="7658280" y="2786400"/>
            <a:ext cx="438840" cy="412920"/>
          </a:xfrm>
          <a:prstGeom prst="rect">
            <a:avLst/>
          </a:prstGeom>
          <a:solidFill>
            <a:srgbClr val="FFFF00"/>
          </a:solidFill>
          <a:ln w="2844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5" name="CustomShape 8"/>
          <p:cNvSpPr/>
          <p:nvPr/>
        </p:nvSpPr>
        <p:spPr>
          <a:xfrm>
            <a:off x="8250480" y="4551840"/>
            <a:ext cx="438840" cy="412920"/>
          </a:xfrm>
          <a:prstGeom prst="rect">
            <a:avLst/>
          </a:prstGeom>
          <a:solidFill>
            <a:schemeClr val="bg2"/>
          </a:solidFill>
          <a:ln w="2844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0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632520" y="274680"/>
            <a:ext cx="819288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Modifier mapping using the DO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5C3852E-C5BD-4B01-A809-CACF92CB6E93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51</a:t>
            </a:fld>
            <a:endParaRPr lang="en-US" sz="1050" b="0" strike="noStrike" spc="-1">
              <a:latin typeface="Arial"/>
            </a:endParaRPr>
          </a:p>
        </p:txBody>
      </p:sp>
      <p:grpSp>
        <p:nvGrpSpPr>
          <p:cNvPr id="1178" name="Group 3"/>
          <p:cNvGrpSpPr/>
          <p:nvPr/>
        </p:nvGrpSpPr>
        <p:grpSpPr>
          <a:xfrm>
            <a:off x="632520" y="929520"/>
            <a:ext cx="4937040" cy="1454400"/>
            <a:chOff x="632520" y="929520"/>
            <a:chExt cx="4937040" cy="1454400"/>
          </a:xfrm>
        </p:grpSpPr>
        <p:pic>
          <p:nvPicPr>
            <p:cNvPr id="1179" name="Picture 4"/>
            <p:cNvPicPr/>
            <p:nvPr/>
          </p:nvPicPr>
          <p:blipFill>
            <a:blip r:embed="rId2"/>
            <a:stretch/>
          </p:blipFill>
          <p:spPr>
            <a:xfrm>
              <a:off x="632520" y="929520"/>
              <a:ext cx="4937040" cy="1210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0" name="Picture 5"/>
            <p:cNvPicPr/>
            <p:nvPr/>
          </p:nvPicPr>
          <p:blipFill>
            <a:blip r:embed="rId3"/>
            <a:stretch/>
          </p:blipFill>
          <p:spPr>
            <a:xfrm>
              <a:off x="632520" y="2141280"/>
              <a:ext cx="2864160" cy="2426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81" name="Picture 7"/>
          <p:cNvPicPr/>
          <p:nvPr/>
        </p:nvPicPr>
        <p:blipFill>
          <a:blip r:embed="rId4"/>
          <a:stretch/>
        </p:blipFill>
        <p:spPr>
          <a:xfrm>
            <a:off x="3873960" y="2053440"/>
            <a:ext cx="5055480" cy="4693680"/>
          </a:xfrm>
          <a:prstGeom prst="rect">
            <a:avLst/>
          </a:prstGeom>
          <a:ln>
            <a:noFill/>
          </a:ln>
        </p:spPr>
      </p:pic>
      <p:sp>
        <p:nvSpPr>
          <p:cNvPr id="1182" name="CustomShape 4"/>
          <p:cNvSpPr/>
          <p:nvPr/>
        </p:nvSpPr>
        <p:spPr>
          <a:xfrm>
            <a:off x="2260080" y="2725920"/>
            <a:ext cx="113400" cy="2856600"/>
          </a:xfrm>
          <a:prstGeom prst="rect">
            <a:avLst/>
          </a:prstGeom>
          <a:solidFill>
            <a:schemeClr val="bg2"/>
          </a:solidFill>
          <a:ln w="28440">
            <a:solidFill>
              <a:schemeClr val="bg2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3" name="CustomShape 5"/>
          <p:cNvSpPr/>
          <p:nvPr/>
        </p:nvSpPr>
        <p:spPr>
          <a:xfrm>
            <a:off x="2442960" y="2725920"/>
            <a:ext cx="113400" cy="2856600"/>
          </a:xfrm>
          <a:prstGeom prst="rect">
            <a:avLst/>
          </a:prstGeom>
          <a:solidFill>
            <a:schemeClr val="bg2"/>
          </a:solidFill>
          <a:ln w="28440">
            <a:solidFill>
              <a:schemeClr val="bg2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4" name="CustomShape 6"/>
          <p:cNvSpPr/>
          <p:nvPr/>
        </p:nvSpPr>
        <p:spPr>
          <a:xfrm>
            <a:off x="2444400" y="2872800"/>
            <a:ext cx="111960" cy="613440"/>
          </a:xfrm>
          <a:prstGeom prst="rect">
            <a:avLst/>
          </a:prstGeom>
          <a:solidFill>
            <a:schemeClr val="accent3"/>
          </a:solidFill>
          <a:ln w="28440">
            <a:solidFill>
              <a:schemeClr val="accent3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5" name="CustomShape 7"/>
          <p:cNvSpPr/>
          <p:nvPr/>
        </p:nvSpPr>
        <p:spPr>
          <a:xfrm>
            <a:off x="2444400" y="3487320"/>
            <a:ext cx="111960" cy="246600"/>
          </a:xfrm>
          <a:prstGeom prst="rect">
            <a:avLst/>
          </a:prstGeom>
          <a:solidFill>
            <a:srgbClr val="CC00FF"/>
          </a:solidFill>
          <a:ln w="28440">
            <a:solidFill>
              <a:srgbClr val="CC00FF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6" name="CustomShape 8"/>
          <p:cNvSpPr/>
          <p:nvPr/>
        </p:nvSpPr>
        <p:spPr>
          <a:xfrm>
            <a:off x="2444400" y="3845520"/>
            <a:ext cx="111960" cy="88560"/>
          </a:xfrm>
          <a:prstGeom prst="rect">
            <a:avLst/>
          </a:prstGeom>
          <a:solidFill>
            <a:schemeClr val="accent1"/>
          </a:solidFill>
          <a:ln w="28440">
            <a:solidFill>
              <a:schemeClr val="accent1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7" name="CustomShape 9"/>
          <p:cNvSpPr/>
          <p:nvPr/>
        </p:nvSpPr>
        <p:spPr>
          <a:xfrm>
            <a:off x="2444400" y="5335920"/>
            <a:ext cx="111960" cy="24660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8" name="CustomShape 10"/>
          <p:cNvSpPr/>
          <p:nvPr/>
        </p:nvSpPr>
        <p:spPr>
          <a:xfrm>
            <a:off x="2444400" y="4925520"/>
            <a:ext cx="111960" cy="409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440">
            <a:solidFill>
              <a:schemeClr val="accent2">
                <a:lumMod val="60000"/>
                <a:lumOff val="4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9" name="CustomShape 11"/>
          <p:cNvSpPr/>
          <p:nvPr/>
        </p:nvSpPr>
        <p:spPr>
          <a:xfrm>
            <a:off x="2442960" y="4406760"/>
            <a:ext cx="113400" cy="12708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0" name="CustomShape 12"/>
          <p:cNvSpPr/>
          <p:nvPr/>
        </p:nvSpPr>
        <p:spPr>
          <a:xfrm>
            <a:off x="2444400" y="4021560"/>
            <a:ext cx="111960" cy="246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440">
            <a:solidFill>
              <a:schemeClr val="accent5">
                <a:lumMod val="40000"/>
                <a:lumOff val="6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1" name="CustomShape 13"/>
          <p:cNvSpPr/>
          <p:nvPr/>
        </p:nvSpPr>
        <p:spPr>
          <a:xfrm>
            <a:off x="2444040" y="4504680"/>
            <a:ext cx="107280" cy="419760"/>
          </a:xfrm>
          <a:prstGeom prst="rect">
            <a:avLst/>
          </a:prstGeom>
          <a:solidFill>
            <a:schemeClr val="accent3"/>
          </a:solidFill>
          <a:ln w="28440">
            <a:solidFill>
              <a:schemeClr val="accent3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2" name="CustomShape 14"/>
          <p:cNvSpPr/>
          <p:nvPr/>
        </p:nvSpPr>
        <p:spPr>
          <a:xfrm>
            <a:off x="2260080" y="3072960"/>
            <a:ext cx="113400" cy="99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3" name="CustomShape 15"/>
          <p:cNvSpPr/>
          <p:nvPr/>
        </p:nvSpPr>
        <p:spPr>
          <a:xfrm>
            <a:off x="1271520" y="2945880"/>
            <a:ext cx="122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TRAMP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730080" y="274680"/>
            <a:ext cx="8095680" cy="59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Summary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9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0AFA809-0329-48A3-995F-1C90F0F2A32E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52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96" name="CustomShape 3"/>
          <p:cNvSpPr/>
          <p:nvPr/>
        </p:nvSpPr>
        <p:spPr>
          <a:xfrm>
            <a:off x="730080" y="1058760"/>
            <a:ext cx="8095680" cy="49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DO mice are genotyped using a microarray with ~140,000 SNPs.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The genomes of DO mice can be reconstructed in terms of the eight founder haplotypes.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The DO has balanced allele frequencies, which maximizes the number of SNPs that we can use in mapping.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We can estimate the effects of the eight founder alleles in the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Modifiers of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dominant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genes can be mapped using DO F1s.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9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56ED1FC-9431-41AA-8175-E38DEF66601D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53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99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CCC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646560" y="293400"/>
            <a:ext cx="8315640" cy="89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</a:rPr>
              <a:t>Chemotherapy drugs cause a wide range of toxicities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01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6D68775-29B7-4303-BF4B-2335EB99FE54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54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02" name="Content Placeholder 8"/>
          <p:cNvPicPr/>
          <p:nvPr/>
        </p:nvPicPr>
        <p:blipFill>
          <a:blip r:embed="rId2"/>
          <a:stretch/>
        </p:blipFill>
        <p:spPr>
          <a:xfrm>
            <a:off x="1828800" y="1289880"/>
            <a:ext cx="5577480" cy="512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662040" y="294840"/>
            <a:ext cx="8163720" cy="8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</a:rPr>
              <a:t>Chemotherapy-Induced Toxicities are an area of increasing concern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04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933B935-5959-4370-B9ED-F5291C0F7A36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55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05" name="CustomShape 3"/>
          <p:cNvSpPr/>
          <p:nvPr/>
        </p:nvSpPr>
        <p:spPr>
          <a:xfrm>
            <a:off x="662040" y="1554120"/>
            <a:ext cx="8163720" cy="462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360">
              <a:lnSpc>
                <a:spcPct val="102000"/>
              </a:lnSpc>
              <a:spcAft>
                <a:spcPts val="601"/>
              </a:spcAft>
              <a:buBlip>
                <a:blip r:embed="rId2"/>
              </a:buBlip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</a:rPr>
              <a:t>Increased funding and interest from government and clinical organizations.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2000"/>
              </a:lnSpc>
              <a:spcAft>
                <a:spcPts val="601"/>
              </a:spcAft>
              <a:buBlip>
                <a:blip r:embed="rId2"/>
              </a:buBlip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</a:rPr>
              <a:t>Increased interest from patient advocacy groups.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2000"/>
              </a:lnSpc>
              <a:spcAft>
                <a:spcPts val="601"/>
              </a:spcAft>
              <a:buBlip>
                <a:blip r:embed="rId2"/>
              </a:buBlip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</a:rPr>
              <a:t>Difficult to perform a well-powered GWAS to look at toxicity.</a:t>
            </a:r>
            <a:endParaRPr lang="en-US" sz="2000" b="0" strike="noStrike" spc="-1">
              <a:latin typeface="Arial"/>
            </a:endParaRPr>
          </a:p>
          <a:p>
            <a:pPr marL="687240" lvl="1" indent="-34380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</a:rPr>
              <a:t>Toxicity is often a secondary aim.</a:t>
            </a:r>
            <a:endParaRPr lang="en-US" sz="1800" b="0" strike="noStrike" spc="-1">
              <a:latin typeface="Arial"/>
            </a:endParaRPr>
          </a:p>
          <a:p>
            <a:pPr marL="687240" lvl="1" indent="-34380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</a:rPr>
              <a:t>Drugs often dosed in combination.</a:t>
            </a:r>
            <a:endParaRPr lang="en-US" sz="1800" b="0" strike="noStrike" spc="-1">
              <a:latin typeface="Arial"/>
            </a:endParaRPr>
          </a:p>
          <a:p>
            <a:pPr marL="687240" lvl="1" indent="-34380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</a:rPr>
              <a:t>Data is of varying quality.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2000"/>
              </a:lnSpc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CustomShape 1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3CC1FF7-90AD-492E-AA5C-2B1DC350DE5C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56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07" name="CustomShape 2"/>
          <p:cNvSpPr/>
          <p:nvPr/>
        </p:nvSpPr>
        <p:spPr>
          <a:xfrm>
            <a:off x="638640" y="274320"/>
            <a:ext cx="82526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760" bIns="34200" anchor="b"/>
          <a:lstStyle/>
          <a:p>
            <a:pPr>
              <a:lnSpc>
                <a:spcPct val="100000"/>
              </a:lnSpc>
            </a:pPr>
            <a:r>
              <a:rPr lang="en-US" sz="3100" b="1" strike="noStrike" spc="-1">
                <a:solidFill>
                  <a:srgbClr val="0085CA"/>
                </a:solidFill>
                <a:latin typeface="Arial"/>
                <a:ea typeface="DejaVu Sans"/>
              </a:rPr>
              <a:t>Drug Regimens in DO Study</a:t>
            </a:r>
            <a:endParaRPr lang="en-US" sz="3100" b="0" strike="noStrike" spc="-1">
              <a:latin typeface="Arial"/>
            </a:endParaRPr>
          </a:p>
        </p:txBody>
      </p:sp>
      <p:graphicFrame>
        <p:nvGraphicFramePr>
          <p:cNvPr id="1208" name="Table 3"/>
          <p:cNvGraphicFramePr/>
          <p:nvPr/>
        </p:nvGraphicFramePr>
        <p:xfrm>
          <a:off x="720360" y="1000080"/>
          <a:ext cx="7614720" cy="3972960"/>
        </p:xfrm>
        <a:graphic>
          <a:graphicData uri="http://schemas.openxmlformats.org/drawingml/2006/table">
            <a:tbl>
              <a:tblPr/>
              <a:tblGrid>
                <a:gridCol w="234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1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Drug(s)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Dose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Samples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Doxorubicin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20 mg/kg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Topoisomerase II Inhibitor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400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Doxorubicin + GCSF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 mg/kg +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150 mg/kg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Topoisomerase II Inhibitor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Cyclophosphamide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200 mg/kg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DNA alkylating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5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Docetaxel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30 mg/kg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Microtubule stabilizer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CustomShape 1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5AA1D9-5785-4262-9500-AA109D90CEDD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10" name="CustomShape 2"/>
          <p:cNvSpPr/>
          <p:nvPr/>
        </p:nvSpPr>
        <p:spPr>
          <a:xfrm>
            <a:off x="638640" y="274320"/>
            <a:ext cx="82526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760" bIns="34200" anchor="b"/>
          <a:lstStyle/>
          <a:p>
            <a:pPr>
              <a:lnSpc>
                <a:spcPct val="100000"/>
              </a:lnSpc>
            </a:pPr>
            <a:r>
              <a:rPr lang="en-US" sz="3100" b="1" strike="noStrike" spc="-1">
                <a:solidFill>
                  <a:srgbClr val="0085CA"/>
                </a:solidFill>
                <a:latin typeface="Arial"/>
                <a:ea typeface="DejaVu Sans"/>
              </a:rPr>
              <a:t>Acute Neutropenia Study Design</a:t>
            </a:r>
            <a:endParaRPr lang="en-US" sz="3100" b="0" strike="noStrike" spc="-1">
              <a:latin typeface="Arial"/>
            </a:endParaRPr>
          </a:p>
        </p:txBody>
      </p:sp>
      <p:grpSp>
        <p:nvGrpSpPr>
          <p:cNvPr id="1211" name="Group 3"/>
          <p:cNvGrpSpPr/>
          <p:nvPr/>
        </p:nvGrpSpPr>
        <p:grpSpPr>
          <a:xfrm>
            <a:off x="2719800" y="1461600"/>
            <a:ext cx="4046400" cy="3083400"/>
            <a:chOff x="2719800" y="1461600"/>
            <a:chExt cx="4046400" cy="3083400"/>
          </a:xfrm>
        </p:grpSpPr>
        <p:sp>
          <p:nvSpPr>
            <p:cNvPr id="1212" name="CustomShape 4"/>
            <p:cNvSpPr/>
            <p:nvPr/>
          </p:nvSpPr>
          <p:spPr>
            <a:xfrm>
              <a:off x="3109320" y="2283120"/>
              <a:ext cx="54396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3" name="CustomShape 5"/>
            <p:cNvSpPr/>
            <p:nvPr/>
          </p:nvSpPr>
          <p:spPr>
            <a:xfrm>
              <a:off x="365400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4" name="CustomShape 6"/>
            <p:cNvSpPr/>
            <p:nvPr/>
          </p:nvSpPr>
          <p:spPr>
            <a:xfrm>
              <a:off x="419868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5" name="CustomShape 7"/>
            <p:cNvSpPr/>
            <p:nvPr/>
          </p:nvSpPr>
          <p:spPr>
            <a:xfrm>
              <a:off x="474336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6" name="CustomShape 8"/>
            <p:cNvSpPr/>
            <p:nvPr/>
          </p:nvSpPr>
          <p:spPr>
            <a:xfrm>
              <a:off x="5832720" y="2283120"/>
              <a:ext cx="54396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7" name="CustomShape 9"/>
            <p:cNvSpPr/>
            <p:nvPr/>
          </p:nvSpPr>
          <p:spPr>
            <a:xfrm>
              <a:off x="528840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8" name="CustomShape 10"/>
            <p:cNvSpPr/>
            <p:nvPr/>
          </p:nvSpPr>
          <p:spPr>
            <a:xfrm>
              <a:off x="2875680" y="3093840"/>
              <a:ext cx="466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219" name="CustomShape 11"/>
            <p:cNvSpPr/>
            <p:nvPr/>
          </p:nvSpPr>
          <p:spPr>
            <a:xfrm>
              <a:off x="6144120" y="3093840"/>
              <a:ext cx="466200" cy="424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6</a:t>
              </a:r>
              <a:endParaRPr lang="en-US" sz="2200" b="0" strike="noStrike" spc="-1">
                <a:latin typeface="Arial"/>
              </a:endParaRPr>
            </a:p>
          </p:txBody>
        </p:sp>
        <p:pic>
          <p:nvPicPr>
            <p:cNvPr id="1220" name="Picture 3"/>
            <p:cNvPicPr/>
            <p:nvPr/>
          </p:nvPicPr>
          <p:blipFill>
            <a:blip r:embed="rId2"/>
            <a:stretch/>
          </p:blipFill>
          <p:spPr>
            <a:xfrm rot="6318000">
              <a:off x="2851920" y="1607760"/>
              <a:ext cx="730800" cy="559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1" name="Picture 4"/>
            <p:cNvPicPr/>
            <p:nvPr/>
          </p:nvPicPr>
          <p:blipFill>
            <a:blip r:embed="rId3"/>
            <a:stretch/>
          </p:blipFill>
          <p:spPr>
            <a:xfrm>
              <a:off x="2719800" y="3606480"/>
              <a:ext cx="720000" cy="938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2" name="Picture 4"/>
            <p:cNvPicPr/>
            <p:nvPr/>
          </p:nvPicPr>
          <p:blipFill>
            <a:blip r:embed="rId3"/>
            <a:stretch/>
          </p:blipFill>
          <p:spPr>
            <a:xfrm>
              <a:off x="6045840" y="3606480"/>
              <a:ext cx="720360" cy="938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23" name="CustomShape 12"/>
            <p:cNvSpPr/>
            <p:nvPr/>
          </p:nvSpPr>
          <p:spPr>
            <a:xfrm>
              <a:off x="3849840" y="3823200"/>
              <a:ext cx="1788840" cy="317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Blood Collection</a:t>
              </a:r>
              <a:endParaRPr lang="en-US" sz="1500" b="0" strike="noStrike" spc="-1">
                <a:latin typeface="Arial"/>
              </a:endParaRPr>
            </a:p>
          </p:txBody>
        </p:sp>
        <p:sp>
          <p:nvSpPr>
            <p:cNvPr id="1224" name="CustomShape 13"/>
            <p:cNvSpPr/>
            <p:nvPr/>
          </p:nvSpPr>
          <p:spPr>
            <a:xfrm>
              <a:off x="5521680" y="3910320"/>
              <a:ext cx="466200" cy="3034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5" name="CustomShape 14"/>
            <p:cNvSpPr/>
            <p:nvPr/>
          </p:nvSpPr>
          <p:spPr>
            <a:xfrm rot="10800000">
              <a:off x="3498840" y="3911760"/>
              <a:ext cx="465840" cy="302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26" name="CustomShape 15"/>
          <p:cNvSpPr/>
          <p:nvPr/>
        </p:nvSpPr>
        <p:spPr>
          <a:xfrm>
            <a:off x="6663600" y="192600"/>
            <a:ext cx="24112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PMID: 28607509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27" name="CustomShape 16"/>
          <p:cNvSpPr/>
          <p:nvPr/>
        </p:nvSpPr>
        <p:spPr>
          <a:xfrm>
            <a:off x="638640" y="931320"/>
            <a:ext cx="8353080" cy="526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760" bIns="34200"/>
          <a:lstStyle/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5"/>
              </a:buBlip>
            </a:pPr>
            <a:r>
              <a:rPr lang="en-US" sz="2200" b="0" strike="noStrike" spc="-1">
                <a:solidFill>
                  <a:srgbClr val="333F48"/>
                </a:solidFill>
                <a:latin typeface="Arial"/>
                <a:ea typeface="DejaVu Sans"/>
              </a:rPr>
              <a:t>Male and female Diversity Outbred mice.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2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2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2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5"/>
              </a:buBlip>
            </a:pPr>
            <a:r>
              <a:rPr lang="en-US" sz="2200" b="0" strike="noStrike" spc="-1">
                <a:solidFill>
                  <a:srgbClr val="333F48"/>
                </a:solidFill>
                <a:latin typeface="Arial"/>
                <a:ea typeface="DejaVu Sans"/>
              </a:rPr>
              <a:t>Sacrifice at 5 or 6 days </a:t>
            </a:r>
            <a:endParaRPr lang="en-US" sz="2200" b="0" strike="noStrike" spc="-1">
              <a:latin typeface="Arial"/>
            </a:endParaRPr>
          </a:p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5"/>
              </a:buBlip>
            </a:pPr>
            <a:r>
              <a:rPr lang="en-US" sz="2200" b="0" strike="noStrike" spc="-1">
                <a:solidFill>
                  <a:srgbClr val="333F48"/>
                </a:solidFill>
                <a:latin typeface="Arial"/>
                <a:ea typeface="DejaVu Sans"/>
              </a:rPr>
              <a:t>Endpoint: </a:t>
            </a:r>
            <a:r>
              <a:rPr lang="en-US" sz="22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change in blood cell counts.</a:t>
            </a:r>
            <a:endParaRPr lang="en-US" sz="2200" b="0" strike="noStrike" spc="-1">
              <a:latin typeface="Arial"/>
            </a:endParaRPr>
          </a:p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5"/>
              </a:buBlip>
            </a:pPr>
            <a:r>
              <a:rPr lang="en-US" sz="2200" b="0" strike="noStrike" spc="-1">
                <a:solidFill>
                  <a:srgbClr val="333F48"/>
                </a:solidFill>
                <a:latin typeface="Arial"/>
                <a:ea typeface="DejaVu Sans"/>
              </a:rPr>
              <a:t>Primarily interested in </a:t>
            </a:r>
            <a:r>
              <a:rPr lang="en-US" sz="22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neutropenia.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CustomShape 1"/>
          <p:cNvSpPr/>
          <p:nvPr/>
        </p:nvSpPr>
        <p:spPr>
          <a:xfrm>
            <a:off x="576360" y="209160"/>
            <a:ext cx="8566920" cy="75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Doxorubicin-induced change in neutrophils has a QTL on proximal Chr 5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29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5AA92C8-14DC-4EF6-A53F-E826FF1C1E93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58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30" name="Content Placeholder 4"/>
          <p:cNvPicPr/>
          <p:nvPr/>
        </p:nvPicPr>
        <p:blipFill>
          <a:blip r:embed="rId2"/>
          <a:stretch/>
        </p:blipFill>
        <p:spPr>
          <a:xfrm>
            <a:off x="795960" y="1159560"/>
            <a:ext cx="8166240" cy="4105800"/>
          </a:xfrm>
          <a:prstGeom prst="rect">
            <a:avLst/>
          </a:prstGeom>
          <a:ln>
            <a:noFill/>
          </a:ln>
        </p:spPr>
      </p:pic>
      <p:pic>
        <p:nvPicPr>
          <p:cNvPr id="1231" name="Content Placeholder 4"/>
          <p:cNvPicPr/>
          <p:nvPr/>
        </p:nvPicPr>
        <p:blipFill>
          <a:blip r:embed="rId3"/>
          <a:stretch/>
        </p:blipFill>
        <p:spPr>
          <a:xfrm>
            <a:off x="795960" y="5207040"/>
            <a:ext cx="8136720" cy="254880"/>
          </a:xfrm>
          <a:prstGeom prst="rect">
            <a:avLst/>
          </a:prstGeom>
          <a:ln>
            <a:noFill/>
          </a:ln>
        </p:spPr>
      </p:pic>
      <p:sp>
        <p:nvSpPr>
          <p:cNvPr id="1232" name="CustomShape 3"/>
          <p:cNvSpPr/>
          <p:nvPr/>
        </p:nvSpPr>
        <p:spPr>
          <a:xfrm>
            <a:off x="4248720" y="5561640"/>
            <a:ext cx="208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40 million SNPs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33" name="CustomShape 4"/>
          <p:cNvSpPr/>
          <p:nvPr/>
        </p:nvSpPr>
        <p:spPr>
          <a:xfrm>
            <a:off x="6054120" y="5648400"/>
            <a:ext cx="2878920" cy="261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4" name="CustomShape 5"/>
          <p:cNvSpPr/>
          <p:nvPr/>
        </p:nvSpPr>
        <p:spPr>
          <a:xfrm rot="10800000">
            <a:off x="7128000" y="6172920"/>
            <a:ext cx="2878920" cy="261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ustomShape 1"/>
          <p:cNvSpPr/>
          <p:nvPr/>
        </p:nvSpPr>
        <p:spPr>
          <a:xfrm>
            <a:off x="591120" y="147240"/>
            <a:ext cx="8234640" cy="9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Results in DO mice are Reproducible at the Population Level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36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2D14FE-DF56-42C2-AB0F-1C6F08B96DD7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59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37" name="Content Placeholder 4"/>
          <p:cNvPicPr/>
          <p:nvPr/>
        </p:nvPicPr>
        <p:blipFill>
          <a:blip r:embed="rId2"/>
          <a:stretch/>
        </p:blipFill>
        <p:spPr>
          <a:xfrm>
            <a:off x="1545120" y="1417320"/>
            <a:ext cx="6124320" cy="4940280"/>
          </a:xfrm>
          <a:prstGeom prst="rect">
            <a:avLst/>
          </a:prstGeom>
          <a:ln>
            <a:noFill/>
          </a:ln>
        </p:spPr>
      </p:pic>
      <p:sp>
        <p:nvSpPr>
          <p:cNvPr id="1238" name="CustomShape 3"/>
          <p:cNvSpPr/>
          <p:nvPr/>
        </p:nvSpPr>
        <p:spPr>
          <a:xfrm>
            <a:off x="3737880" y="1157400"/>
            <a:ext cx="204912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First Cohort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39" name="CustomShape 4"/>
          <p:cNvSpPr/>
          <p:nvPr/>
        </p:nvSpPr>
        <p:spPr>
          <a:xfrm>
            <a:off x="3683880" y="3887640"/>
            <a:ext cx="204912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Second Cohort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80880" y="111240"/>
            <a:ext cx="86094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ＭＳ Ｐゴシック"/>
              </a:rPr>
              <a:t>Mouse Phylogeny Viewer shows you genetic diversity between mouse strains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319680" y="5594040"/>
            <a:ext cx="87303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C2A29"/>
                </a:solidFill>
                <a:latin typeface="Arial"/>
                <a:ea typeface="DejaVu Sans"/>
              </a:rPr>
              <a:t>Jeremy R. Wang, Fernando Pardo-Manuel de Villena, &amp; Leonard McMillan. Comparative analysis and visualization of multiple collinear genomes. </a:t>
            </a:r>
            <a:r>
              <a:rPr lang="en-US" sz="14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BMC Bioinformatics</a:t>
            </a:r>
            <a:r>
              <a:rPr lang="en-US" sz="1400" b="0" strike="noStrike" spc="-1">
                <a:solidFill>
                  <a:srgbClr val="2C2A29"/>
                </a:solidFill>
                <a:latin typeface="Arial"/>
                <a:ea typeface="DejaVu Sans"/>
              </a:rPr>
              <a:t>, 2012.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99" name="Picture 2"/>
          <p:cNvPicPr/>
          <p:nvPr/>
        </p:nvPicPr>
        <p:blipFill>
          <a:blip r:embed="rId3"/>
          <a:stretch/>
        </p:blipFill>
        <p:spPr>
          <a:xfrm>
            <a:off x="362520" y="1060920"/>
            <a:ext cx="8384760" cy="3155400"/>
          </a:xfrm>
          <a:prstGeom prst="rect">
            <a:avLst/>
          </a:prstGeom>
          <a:ln>
            <a:noFill/>
          </a:ln>
        </p:spPr>
      </p:pic>
      <p:sp>
        <p:nvSpPr>
          <p:cNvPr id="300" name="CustomShape 3"/>
          <p:cNvSpPr/>
          <p:nvPr/>
        </p:nvSpPr>
        <p:spPr>
          <a:xfrm>
            <a:off x="3530160" y="4185720"/>
            <a:ext cx="27943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Chr 19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528840" y="4713840"/>
            <a:ext cx="249840" cy="23184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528840" y="5027760"/>
            <a:ext cx="249840" cy="23184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528840" y="440028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806760" y="434628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domesticus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797760" y="466020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musculus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797760" y="498276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castaneus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7" name="CustomShape 10"/>
          <p:cNvSpPr/>
          <p:nvPr/>
        </p:nvSpPr>
        <p:spPr>
          <a:xfrm>
            <a:off x="4763160" y="1163160"/>
            <a:ext cx="38257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http://msub.csbio.unc.edu/</a:t>
            </a: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08" name="CustomShape 11"/>
          <p:cNvSpPr/>
          <p:nvPr/>
        </p:nvSpPr>
        <p:spPr>
          <a:xfrm>
            <a:off x="3323160" y="1694880"/>
            <a:ext cx="511920" cy="2534040"/>
          </a:xfrm>
          <a:prstGeom prst="rect">
            <a:avLst/>
          </a:pr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Picture 1239"/>
          <p:cNvPicPr/>
          <p:nvPr/>
        </p:nvPicPr>
        <p:blipFill>
          <a:blip r:embed="rId2"/>
          <a:stretch/>
        </p:blipFill>
        <p:spPr>
          <a:xfrm>
            <a:off x="1005840" y="866160"/>
            <a:ext cx="7383600" cy="5442840"/>
          </a:xfrm>
          <a:prstGeom prst="rect">
            <a:avLst/>
          </a:prstGeom>
          <a:ln>
            <a:noFill/>
          </a:ln>
        </p:spPr>
      </p:pic>
      <p:sp>
        <p:nvSpPr>
          <p:cNvPr id="1241" name="CustomShape 1"/>
          <p:cNvSpPr/>
          <p:nvPr/>
        </p:nvSpPr>
        <p:spPr>
          <a:xfrm>
            <a:off x="548280" y="166680"/>
            <a:ext cx="8595360" cy="65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The Chr 5 QTL has complex founder allele effects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2" name="CustomShape 2"/>
          <p:cNvSpPr/>
          <p:nvPr/>
        </p:nvSpPr>
        <p:spPr>
          <a:xfrm>
            <a:off x="8229600" y="1005840"/>
            <a:ext cx="639720" cy="3474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CustomShape 1"/>
          <p:cNvSpPr/>
          <p:nvPr/>
        </p:nvSpPr>
        <p:spPr>
          <a:xfrm>
            <a:off x="547920" y="166320"/>
            <a:ext cx="8595360" cy="7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We can impute 40 million SNPs onto DO genomes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4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5D04E80-7976-4425-92A6-77DA4557B146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61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45" name="Content Placeholder 4"/>
          <p:cNvPicPr/>
          <p:nvPr/>
        </p:nvPicPr>
        <p:blipFill>
          <a:blip r:embed="rId2"/>
          <a:stretch/>
        </p:blipFill>
        <p:spPr>
          <a:xfrm>
            <a:off x="810360" y="1186200"/>
            <a:ext cx="7884360" cy="3544920"/>
          </a:xfrm>
          <a:prstGeom prst="rect">
            <a:avLst/>
          </a:prstGeom>
          <a:ln>
            <a:noFill/>
          </a:ln>
        </p:spPr>
      </p:pic>
      <p:sp>
        <p:nvSpPr>
          <p:cNvPr id="1246" name="CustomShape 3"/>
          <p:cNvSpPr/>
          <p:nvPr/>
        </p:nvSpPr>
        <p:spPr>
          <a:xfrm>
            <a:off x="6780960" y="2528280"/>
            <a:ext cx="2162880" cy="63864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Impute SNPs onto DO genomes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CustomShape 1"/>
          <p:cNvSpPr/>
          <p:nvPr/>
        </p:nvSpPr>
        <p:spPr>
          <a:xfrm>
            <a:off x="583200" y="99720"/>
            <a:ext cx="8394480" cy="102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85CA"/>
                </a:solidFill>
                <a:latin typeface="Arial"/>
              </a:rPr>
              <a:t>Doxorubicin-induced neutropenia is influenced by variants near </a:t>
            </a:r>
            <a:r>
              <a:rPr lang="en-US" sz="2400" b="1" i="1" strike="noStrike" spc="-1">
                <a:solidFill>
                  <a:srgbClr val="0085CA"/>
                </a:solidFill>
                <a:latin typeface="Arial"/>
              </a:rPr>
              <a:t>Abcb1a &amp; b</a:t>
            </a:r>
            <a:r>
              <a:rPr lang="en-US" sz="2400" b="1" strike="noStrike" spc="-1">
                <a:solidFill>
                  <a:srgbClr val="0085CA"/>
                </a:solidFill>
                <a:latin typeface="Arial"/>
              </a:rPr>
              <a:t> (multidrug resistance genes)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48" name="Picture 10"/>
          <p:cNvPicPr/>
          <p:nvPr/>
        </p:nvPicPr>
        <p:blipFill>
          <a:blip r:embed="rId2"/>
          <a:srcRect l="4077" t="19921"/>
          <a:stretch/>
        </p:blipFill>
        <p:spPr>
          <a:xfrm>
            <a:off x="1712880" y="1237680"/>
            <a:ext cx="6135120" cy="4572360"/>
          </a:xfrm>
          <a:prstGeom prst="rect">
            <a:avLst/>
          </a:prstGeom>
          <a:ln>
            <a:noFill/>
          </a:ln>
        </p:spPr>
      </p:pic>
      <p:sp>
        <p:nvSpPr>
          <p:cNvPr id="1249" name="CustomShape 2"/>
          <p:cNvSpPr/>
          <p:nvPr/>
        </p:nvSpPr>
        <p:spPr>
          <a:xfrm>
            <a:off x="2585880" y="4492800"/>
            <a:ext cx="2835360" cy="36432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MDR1</a:t>
            </a: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 or P-glycoprotein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50" name="Content Placeholder 20"/>
          <p:cNvPicPr/>
          <p:nvPr/>
        </p:nvPicPr>
        <p:blipFill>
          <a:blip r:embed="rId3"/>
          <a:srcRect l="4538" b="80374"/>
          <a:stretch/>
        </p:blipFill>
        <p:spPr>
          <a:xfrm>
            <a:off x="1929240" y="5816160"/>
            <a:ext cx="5918760" cy="1040400"/>
          </a:xfrm>
          <a:prstGeom prst="rect">
            <a:avLst/>
          </a:prstGeom>
          <a:ln>
            <a:noFill/>
          </a:ln>
        </p:spPr>
      </p:pic>
      <p:sp>
        <p:nvSpPr>
          <p:cNvPr id="1251" name="CustomShape 3"/>
          <p:cNvSpPr/>
          <p:nvPr/>
        </p:nvSpPr>
        <p:spPr>
          <a:xfrm>
            <a:off x="3627360" y="5816160"/>
            <a:ext cx="220320" cy="1040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CustomShape 1"/>
          <p:cNvSpPr/>
          <p:nvPr/>
        </p:nvSpPr>
        <p:spPr>
          <a:xfrm>
            <a:off x="613080" y="274320"/>
            <a:ext cx="821268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i="1" strike="noStrike" spc="-1">
                <a:solidFill>
                  <a:srgbClr val="0085CA"/>
                </a:solidFill>
                <a:latin typeface="Arial"/>
              </a:rPr>
              <a:t>Abcb1b</a:t>
            </a: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 &amp; </a:t>
            </a:r>
            <a:r>
              <a:rPr lang="en-US" sz="2800" b="1" i="1" strike="noStrike" spc="-1">
                <a:solidFill>
                  <a:srgbClr val="0085CA"/>
                </a:solidFill>
                <a:latin typeface="Arial"/>
              </a:rPr>
              <a:t>Abcb4 </a:t>
            </a: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Knockouts affect Doxorubicin-induced Neutropenia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53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22B8B30-2BB9-48EF-8253-42996BBE577D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63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54" name="Content Placeholder 4"/>
          <p:cNvPicPr/>
          <p:nvPr/>
        </p:nvPicPr>
        <p:blipFill>
          <a:blip r:embed="rId2"/>
          <a:stretch/>
        </p:blipFill>
        <p:spPr>
          <a:xfrm>
            <a:off x="777240" y="1593360"/>
            <a:ext cx="8122320" cy="3309120"/>
          </a:xfrm>
          <a:prstGeom prst="rect">
            <a:avLst/>
          </a:prstGeom>
          <a:ln>
            <a:noFill/>
          </a:ln>
        </p:spPr>
      </p:pic>
      <p:sp>
        <p:nvSpPr>
          <p:cNvPr id="1255" name="CustomShape 3"/>
          <p:cNvSpPr/>
          <p:nvPr/>
        </p:nvSpPr>
        <p:spPr>
          <a:xfrm>
            <a:off x="6808680" y="274320"/>
            <a:ext cx="2198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PMID: 28607509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CustomShape 1"/>
          <p:cNvSpPr/>
          <p:nvPr/>
        </p:nvSpPr>
        <p:spPr>
          <a:xfrm>
            <a:off x="217440" y="168120"/>
            <a:ext cx="7884000" cy="5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Acknowledgements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57" name="CustomShape 2"/>
          <p:cNvSpPr/>
          <p:nvPr/>
        </p:nvSpPr>
        <p:spPr>
          <a:xfrm>
            <a:off x="457200" y="861120"/>
            <a:ext cx="3999600" cy="50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The Jackson Laboratory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Gary Churchill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Bob Braun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Elissa Chesler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Karen Svenson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Steven Munger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Narayanan Raghupathy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Al Simons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Kwangbom Choi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Anne Greenlee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Joel Graber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Steve Ciciotte, Lisa Somes,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Doug Hinerfeld / Sandy Daigle/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Niel Goodwin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258" name="CustomShape 3"/>
          <p:cNvSpPr/>
          <p:nvPr/>
        </p:nvSpPr>
        <p:spPr>
          <a:xfrm>
            <a:off x="4595040" y="861120"/>
            <a:ext cx="4182480" cy="186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UNC-CH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Fernando Pardo-Manuel de Villena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Daniel Pomp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Leonard McMillan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Catherine Walsh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Cheng-ping Fu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Andrew Morgan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59" name="CustomShape 4"/>
          <p:cNvSpPr/>
          <p:nvPr/>
        </p:nvSpPr>
        <p:spPr>
          <a:xfrm>
            <a:off x="4595040" y="2735640"/>
            <a:ext cx="4182480" cy="75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Univ. of Wisconsin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Karl Broman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0" name="CustomShape 5"/>
          <p:cNvSpPr/>
          <p:nvPr/>
        </p:nvSpPr>
        <p:spPr>
          <a:xfrm>
            <a:off x="4582800" y="3338640"/>
            <a:ext cx="4182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Univ. of Chicago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Abraham Palmer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Riyan Cheng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1" name="CustomShape 6"/>
          <p:cNvSpPr/>
          <p:nvPr/>
        </p:nvSpPr>
        <p:spPr>
          <a:xfrm>
            <a:off x="4591440" y="4298760"/>
            <a:ext cx="2398680" cy="18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NIEHS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John E. French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Kristine Witt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Daniel Morgan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Grace Kissling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Keith Shockley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2" name="CustomShape 7"/>
          <p:cNvSpPr/>
          <p:nvPr/>
        </p:nvSpPr>
        <p:spPr>
          <a:xfrm>
            <a:off x="6312960" y="4317120"/>
            <a:ext cx="2307960" cy="1298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2C2A29"/>
                </a:solidFill>
                <a:uFillTx/>
                <a:latin typeface="Arial"/>
                <a:ea typeface="DejaVu Sans"/>
              </a:rPr>
              <a:t>ILS, Inc</a:t>
            </a:r>
            <a:r>
              <a:rPr lang="en-US" sz="1800" b="0" u="sng" strike="noStrike" spc="-1">
                <a:solidFill>
                  <a:srgbClr val="2C2A29"/>
                </a:solidFill>
                <a:uFillTx/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Kim Shepard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Leslie Recio</a:t>
            </a:r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263" name="CustomShape 8"/>
          <p:cNvSpPr/>
          <p:nvPr/>
        </p:nvSpPr>
        <p:spPr>
          <a:xfrm>
            <a:off x="6312960" y="5166720"/>
            <a:ext cx="2210040" cy="87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2C2A29"/>
                </a:solidFill>
                <a:uFillTx/>
                <a:latin typeface="Arial"/>
                <a:ea typeface="DejaVu Sans"/>
              </a:rPr>
              <a:t>Alion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Herman Price</a:t>
            </a:r>
            <a:br/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6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D423FDE-9EF9-413F-A944-A05FCB743B45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66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66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Inbred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Benzene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Benzene Inhalation Study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6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867F1F4-DAB6-4D01-9720-2793C2E503DF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67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69" name="CustomShape 3"/>
          <p:cNvSpPr/>
          <p:nvPr/>
        </p:nvSpPr>
        <p:spPr>
          <a:xfrm>
            <a:off x="2135880" y="163800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221480" y="16380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0 ppm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71" name="CustomShape 5"/>
          <p:cNvSpPr/>
          <p:nvPr/>
        </p:nvSpPr>
        <p:spPr>
          <a:xfrm>
            <a:off x="213588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Line 6"/>
          <p:cNvSpPr/>
          <p:nvPr/>
        </p:nvSpPr>
        <p:spPr>
          <a:xfrm>
            <a:off x="2135520" y="1561680"/>
            <a:ext cx="360" cy="350532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Line 7"/>
          <p:cNvSpPr/>
          <p:nvPr/>
        </p:nvSpPr>
        <p:spPr>
          <a:xfrm>
            <a:off x="3431160" y="1561680"/>
            <a:ext cx="360" cy="31636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Line 8"/>
          <p:cNvSpPr/>
          <p:nvPr/>
        </p:nvSpPr>
        <p:spPr>
          <a:xfrm>
            <a:off x="6021720" y="1561680"/>
            <a:ext cx="360" cy="32004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Line 9"/>
          <p:cNvSpPr/>
          <p:nvPr/>
        </p:nvSpPr>
        <p:spPr>
          <a:xfrm>
            <a:off x="4726440" y="1561680"/>
            <a:ext cx="360" cy="32004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1221480" y="1101240"/>
            <a:ext cx="1141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 Day 0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7" name="CustomShape 11"/>
          <p:cNvSpPr/>
          <p:nvPr/>
        </p:nvSpPr>
        <p:spPr>
          <a:xfrm>
            <a:off x="314172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8" name="CustomShape 12"/>
          <p:cNvSpPr/>
          <p:nvPr/>
        </p:nvSpPr>
        <p:spPr>
          <a:xfrm>
            <a:off x="443700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14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9" name="CustomShape 13"/>
          <p:cNvSpPr/>
          <p:nvPr/>
        </p:nvSpPr>
        <p:spPr>
          <a:xfrm>
            <a:off x="573228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21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80" name="CustomShape 14"/>
          <p:cNvSpPr/>
          <p:nvPr/>
        </p:nvSpPr>
        <p:spPr>
          <a:xfrm>
            <a:off x="701244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28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81" name="CustomShape 15"/>
          <p:cNvSpPr/>
          <p:nvPr/>
        </p:nvSpPr>
        <p:spPr>
          <a:xfrm>
            <a:off x="602208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472644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17"/>
          <p:cNvSpPr/>
          <p:nvPr/>
        </p:nvSpPr>
        <p:spPr>
          <a:xfrm>
            <a:off x="343116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2135880" y="254556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5" name="CustomShape 19"/>
          <p:cNvSpPr/>
          <p:nvPr/>
        </p:nvSpPr>
        <p:spPr>
          <a:xfrm>
            <a:off x="1221480" y="25524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1 ppm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86" name="CustomShape 20"/>
          <p:cNvSpPr/>
          <p:nvPr/>
        </p:nvSpPr>
        <p:spPr>
          <a:xfrm>
            <a:off x="213588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7" name="CustomShape 21"/>
          <p:cNvSpPr/>
          <p:nvPr/>
        </p:nvSpPr>
        <p:spPr>
          <a:xfrm>
            <a:off x="602208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472644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23"/>
          <p:cNvSpPr/>
          <p:nvPr/>
        </p:nvSpPr>
        <p:spPr>
          <a:xfrm>
            <a:off x="343116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0" name="CustomShape 24"/>
          <p:cNvSpPr/>
          <p:nvPr/>
        </p:nvSpPr>
        <p:spPr>
          <a:xfrm>
            <a:off x="2135880" y="341928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25"/>
          <p:cNvSpPr/>
          <p:nvPr/>
        </p:nvSpPr>
        <p:spPr>
          <a:xfrm>
            <a:off x="1221480" y="34668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10 ppm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2" name="CustomShape 26"/>
          <p:cNvSpPr/>
          <p:nvPr/>
        </p:nvSpPr>
        <p:spPr>
          <a:xfrm>
            <a:off x="213588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27"/>
          <p:cNvSpPr/>
          <p:nvPr/>
        </p:nvSpPr>
        <p:spPr>
          <a:xfrm>
            <a:off x="602208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28"/>
          <p:cNvSpPr/>
          <p:nvPr/>
        </p:nvSpPr>
        <p:spPr>
          <a:xfrm>
            <a:off x="472644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29"/>
          <p:cNvSpPr/>
          <p:nvPr/>
        </p:nvSpPr>
        <p:spPr>
          <a:xfrm>
            <a:off x="343116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30"/>
          <p:cNvSpPr/>
          <p:nvPr/>
        </p:nvSpPr>
        <p:spPr>
          <a:xfrm>
            <a:off x="2135880" y="437328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31"/>
          <p:cNvSpPr/>
          <p:nvPr/>
        </p:nvSpPr>
        <p:spPr>
          <a:xfrm>
            <a:off x="1089360" y="4393080"/>
            <a:ext cx="1121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100 ppm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8" name="CustomShape 32"/>
          <p:cNvSpPr/>
          <p:nvPr/>
        </p:nvSpPr>
        <p:spPr>
          <a:xfrm>
            <a:off x="213588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9" name="CustomShape 33"/>
          <p:cNvSpPr/>
          <p:nvPr/>
        </p:nvSpPr>
        <p:spPr>
          <a:xfrm>
            <a:off x="602208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0" name="CustomShape 34"/>
          <p:cNvSpPr/>
          <p:nvPr/>
        </p:nvSpPr>
        <p:spPr>
          <a:xfrm>
            <a:off x="472644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CustomShape 35"/>
          <p:cNvSpPr/>
          <p:nvPr/>
        </p:nvSpPr>
        <p:spPr>
          <a:xfrm>
            <a:off x="343116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2" name="CustomShape 36"/>
          <p:cNvSpPr/>
          <p:nvPr/>
        </p:nvSpPr>
        <p:spPr>
          <a:xfrm>
            <a:off x="2364480" y="4991040"/>
            <a:ext cx="457092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2C2A29"/>
                </a:solidFill>
                <a:latin typeface="Arial"/>
                <a:ea typeface="DejaVu Sans"/>
              </a:rPr>
              <a:t>6 hrs per day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2C2A29"/>
                </a:solidFill>
                <a:latin typeface="Arial"/>
                <a:ea typeface="DejaVu Sans"/>
              </a:rPr>
              <a:t>5 days per week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03" name="CustomShape 37"/>
          <p:cNvSpPr/>
          <p:nvPr/>
        </p:nvSpPr>
        <p:spPr>
          <a:xfrm>
            <a:off x="7393680" y="16380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04" name="CustomShape 38"/>
          <p:cNvSpPr/>
          <p:nvPr/>
        </p:nvSpPr>
        <p:spPr>
          <a:xfrm>
            <a:off x="7393680" y="254124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05" name="CustomShape 39"/>
          <p:cNvSpPr/>
          <p:nvPr/>
        </p:nvSpPr>
        <p:spPr>
          <a:xfrm>
            <a:off x="7393680" y="349092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06" name="CustomShape 40"/>
          <p:cNvSpPr/>
          <p:nvPr/>
        </p:nvSpPr>
        <p:spPr>
          <a:xfrm>
            <a:off x="7393680" y="437328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07" name="Picture 43"/>
          <p:cNvPicPr/>
          <p:nvPr/>
        </p:nvPicPr>
        <p:blipFill>
          <a:blip r:embed="rId2"/>
          <a:stretch/>
        </p:blipFill>
        <p:spPr>
          <a:xfrm>
            <a:off x="2523600" y="261756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08" name="Picture 44"/>
          <p:cNvPicPr/>
          <p:nvPr/>
        </p:nvPicPr>
        <p:blipFill>
          <a:blip r:embed="rId2"/>
          <a:stretch/>
        </p:blipFill>
        <p:spPr>
          <a:xfrm>
            <a:off x="3794400" y="261900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09" name="Picture 45"/>
          <p:cNvPicPr/>
          <p:nvPr/>
        </p:nvPicPr>
        <p:blipFill>
          <a:blip r:embed="rId2"/>
          <a:stretch/>
        </p:blipFill>
        <p:spPr>
          <a:xfrm>
            <a:off x="5073120" y="260424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0" name="Picture 46"/>
          <p:cNvPicPr/>
          <p:nvPr/>
        </p:nvPicPr>
        <p:blipFill>
          <a:blip r:embed="rId2"/>
          <a:stretch/>
        </p:blipFill>
        <p:spPr>
          <a:xfrm>
            <a:off x="6399720" y="260568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1" name="Picture 47"/>
          <p:cNvPicPr/>
          <p:nvPr/>
        </p:nvPicPr>
        <p:blipFill>
          <a:blip r:embed="rId2"/>
          <a:stretch/>
        </p:blipFill>
        <p:spPr>
          <a:xfrm>
            <a:off x="2524680" y="347760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2" name="Picture 48"/>
          <p:cNvPicPr/>
          <p:nvPr/>
        </p:nvPicPr>
        <p:blipFill>
          <a:blip r:embed="rId2"/>
          <a:stretch/>
        </p:blipFill>
        <p:spPr>
          <a:xfrm>
            <a:off x="3795480" y="347904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3" name="Picture 49"/>
          <p:cNvPicPr/>
          <p:nvPr/>
        </p:nvPicPr>
        <p:blipFill>
          <a:blip r:embed="rId2"/>
          <a:stretch/>
        </p:blipFill>
        <p:spPr>
          <a:xfrm>
            <a:off x="5082480" y="347256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4" name="Picture 50"/>
          <p:cNvPicPr/>
          <p:nvPr/>
        </p:nvPicPr>
        <p:blipFill>
          <a:blip r:embed="rId2"/>
          <a:stretch/>
        </p:blipFill>
        <p:spPr>
          <a:xfrm>
            <a:off x="6417000" y="346572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5" name="Picture 51"/>
          <p:cNvPicPr/>
          <p:nvPr/>
        </p:nvPicPr>
        <p:blipFill>
          <a:blip r:embed="rId2"/>
          <a:stretch/>
        </p:blipFill>
        <p:spPr>
          <a:xfrm>
            <a:off x="2530080" y="443700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6" name="Picture 52"/>
          <p:cNvPicPr/>
          <p:nvPr/>
        </p:nvPicPr>
        <p:blipFill>
          <a:blip r:embed="rId2"/>
          <a:stretch/>
        </p:blipFill>
        <p:spPr>
          <a:xfrm>
            <a:off x="5086440" y="443052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7" name="Picture 53"/>
          <p:cNvPicPr/>
          <p:nvPr/>
        </p:nvPicPr>
        <p:blipFill>
          <a:blip r:embed="rId2"/>
          <a:stretch/>
        </p:blipFill>
        <p:spPr>
          <a:xfrm>
            <a:off x="6444720" y="443196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8" name="Picture 54"/>
          <p:cNvPicPr/>
          <p:nvPr/>
        </p:nvPicPr>
        <p:blipFill>
          <a:blip r:embed="rId2"/>
          <a:stretch/>
        </p:blipFill>
        <p:spPr>
          <a:xfrm>
            <a:off x="3808800" y="443052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9" name="Picture 1"/>
          <p:cNvPicPr/>
          <p:nvPr/>
        </p:nvPicPr>
        <p:blipFill>
          <a:blip r:embed="rId3"/>
          <a:stretch/>
        </p:blipFill>
        <p:spPr>
          <a:xfrm>
            <a:off x="1830960" y="51433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1320" name="Picture 1"/>
          <p:cNvPicPr/>
          <p:nvPr/>
        </p:nvPicPr>
        <p:blipFill>
          <a:blip r:embed="rId3"/>
          <a:stretch/>
        </p:blipFill>
        <p:spPr>
          <a:xfrm>
            <a:off x="7012440" y="5143320"/>
            <a:ext cx="610560" cy="610560"/>
          </a:xfrm>
          <a:prstGeom prst="rect">
            <a:avLst/>
          </a:prstGeom>
          <a:ln>
            <a:noFill/>
          </a:ln>
        </p:spPr>
      </p:pic>
      <p:sp>
        <p:nvSpPr>
          <p:cNvPr id="1321" name="Line 41"/>
          <p:cNvSpPr/>
          <p:nvPr/>
        </p:nvSpPr>
        <p:spPr>
          <a:xfrm>
            <a:off x="7317360" y="1561680"/>
            <a:ext cx="360" cy="350532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Benzene Study Endpoints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2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F5AAB64-3393-444C-B30E-EC24E55B1A1E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68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24" name="CustomShape 3"/>
          <p:cNvSpPr/>
          <p:nvPr/>
        </p:nvSpPr>
        <p:spPr>
          <a:xfrm>
            <a:off x="672840" y="1155960"/>
            <a:ext cx="8152560" cy="480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Pre- and post-exposure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blood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Post-exposure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bone marrow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Proportion of micronucleated reticulocytes (MN-RET)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Measure of chromosomal damage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French, JE, et.al,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Env. Health Persp.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, 2014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http://www.ncbi.nlm.nih.gov/pubmed/25376053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Bone Marrow MN-RET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2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CF2A348-FAE2-4C6F-B424-D1A63F5AAA8D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69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27" name="Content Placeholder 8"/>
          <p:cNvPicPr/>
          <p:nvPr/>
        </p:nvPicPr>
        <p:blipFill>
          <a:blip r:embed="rId2"/>
          <a:srcRect t="7480" b="-2268"/>
          <a:stretch/>
        </p:blipFill>
        <p:spPr>
          <a:xfrm>
            <a:off x="850680" y="1051560"/>
            <a:ext cx="6825960" cy="4852080"/>
          </a:xfrm>
          <a:prstGeom prst="rect">
            <a:avLst/>
          </a:prstGeom>
          <a:ln>
            <a:noFill/>
          </a:ln>
        </p:spPr>
      </p:pic>
      <p:sp>
        <p:nvSpPr>
          <p:cNvPr id="1328" name="CustomShape 3"/>
          <p:cNvSpPr/>
          <p:nvPr/>
        </p:nvSpPr>
        <p:spPr>
          <a:xfrm>
            <a:off x="7479000" y="4987440"/>
            <a:ext cx="16034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DNA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Damage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29" name="CustomShape 4"/>
          <p:cNvSpPr/>
          <p:nvPr/>
        </p:nvSpPr>
        <p:spPr>
          <a:xfrm rot="10800000">
            <a:off x="8873280" y="7978320"/>
            <a:ext cx="412920" cy="330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10000"/>
              <a:lumOff val="90000"/>
            </a:schemeClr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941400" y="274680"/>
            <a:ext cx="7884000" cy="5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Laboratory mice are usually 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Inbred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ADFDEA-23BC-4411-8573-642B039BBEAA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941400" y="974880"/>
            <a:ext cx="7884000" cy="48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Brother/sister mating for more than 20 generations.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Breed until mice are homozygous at most loci.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All members of an inbred strain have identical genetic composition.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Fixes phenotypes in each strain for further study.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The Jackson Laboratory has hundreds of inbred strains.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http://jaxmice.jax.org/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Many have been phenotyped: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http://phenome.jax.org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Linkage Mapping Model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3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D5B4F20-BF36-4968-A0E1-8DF2A2BBC6AA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70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32" name="CustomShape 3"/>
          <p:cNvSpPr/>
          <p:nvPr/>
        </p:nvSpPr>
        <p:spPr>
          <a:xfrm>
            <a:off x="603720" y="1155960"/>
            <a:ext cx="7089840" cy="480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Map with 150 samples from 100 ppm dose.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	y</a:t>
            </a:r>
            <a:r>
              <a:rPr lang="en-US" sz="2400" b="0" i="1" strike="noStrike" spc="-1" baseline="-25000">
                <a:solidFill>
                  <a:srgbClr val="333F48"/>
                </a:solidFill>
                <a:latin typeface="Arial"/>
                <a:ea typeface="DejaVu Sans"/>
              </a:rPr>
              <a:t>i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= phenotype for sample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i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i="1" strike="noStrike" spc="-1">
                <a:solidFill>
                  <a:srgbClr val="333F48"/>
                </a:solidFill>
                <a:latin typeface="Symbol"/>
                <a:ea typeface="DejaVu Sans"/>
              </a:rPr>
              <a:t>	b</a:t>
            </a:r>
            <a:r>
              <a:rPr lang="en-US" sz="2400" b="0" i="1" strike="noStrike" spc="-1" baseline="-25000">
                <a:solidFill>
                  <a:srgbClr val="333F48"/>
                </a:solidFill>
                <a:latin typeface="Arial"/>
                <a:ea typeface="DejaVu Sans"/>
              </a:rPr>
              <a:t>j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= founder allele effect for founder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j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	h</a:t>
            </a:r>
            <a:r>
              <a:rPr lang="en-US" sz="2400" b="0" i="1" strike="noStrike" spc="-1" baseline="-25000">
                <a:solidFill>
                  <a:srgbClr val="333F48"/>
                </a:solidFill>
                <a:latin typeface="Arial"/>
                <a:ea typeface="DejaVu Sans"/>
              </a:rPr>
              <a:t>ij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= founder haplotype contribution for sample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i 			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for founder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j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Symbol"/>
                <a:ea typeface="DejaVu Sans"/>
              </a:rPr>
              <a:t>	l</a:t>
            </a:r>
            <a:r>
              <a:rPr lang="en-US" sz="2400" b="0" strike="noStrike" spc="-1" baseline="-25000">
                <a:solidFill>
                  <a:srgbClr val="333F48"/>
                </a:solidFill>
                <a:latin typeface="Arial"/>
                <a:ea typeface="DejaVu Sans"/>
              </a:rPr>
              <a:t>i</a:t>
            </a:r>
            <a:r>
              <a:rPr lang="en-US" sz="2400" b="0" strike="noStrike" spc="-1">
                <a:solidFill>
                  <a:srgbClr val="333F48"/>
                </a:solidFill>
                <a:latin typeface="Symbol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= correction for population structure.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333" name="Picture 1332"/>
          <p:cNvPicPr/>
          <p:nvPr/>
        </p:nvPicPr>
        <p:blipFill>
          <a:blip r:embed="rId3"/>
          <a:stretch/>
        </p:blipFill>
        <p:spPr>
          <a:xfrm>
            <a:off x="2832120" y="1498680"/>
            <a:ext cx="3187080" cy="143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CustomShape 1"/>
          <p:cNvSpPr/>
          <p:nvPr/>
        </p:nvSpPr>
        <p:spPr>
          <a:xfrm>
            <a:off x="672840" y="33156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QTL Plot of Bone Marrow MN-RET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3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3F7C139-09E8-45EB-9CD6-F07EF054B3D2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71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36" name="Content Placeholder 4"/>
          <p:cNvPicPr/>
          <p:nvPr/>
        </p:nvPicPr>
        <p:blipFill>
          <a:blip r:embed="rId2"/>
          <a:srcRect t="13528" r="4600" b="19339"/>
          <a:stretch/>
        </p:blipFill>
        <p:spPr>
          <a:xfrm>
            <a:off x="670680" y="1104120"/>
            <a:ext cx="7991640" cy="421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The CAST allele is protective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4E6BA7D-A1F7-4631-9120-4493D3A483B5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72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39" name="Content Placeholder 7"/>
          <p:cNvPicPr/>
          <p:nvPr/>
        </p:nvPicPr>
        <p:blipFill>
          <a:blip r:embed="rId2"/>
          <a:srcRect t="12000" b="-1457"/>
          <a:stretch/>
        </p:blipFill>
        <p:spPr>
          <a:xfrm>
            <a:off x="1302480" y="888480"/>
            <a:ext cx="7314480" cy="4979880"/>
          </a:xfrm>
          <a:prstGeom prst="rect">
            <a:avLst/>
          </a:prstGeom>
          <a:ln>
            <a:noFill/>
          </a:ln>
        </p:spPr>
      </p:pic>
      <p:sp>
        <p:nvSpPr>
          <p:cNvPr id="1340" name="CustomShape 3"/>
          <p:cNvSpPr/>
          <p:nvPr/>
        </p:nvSpPr>
        <p:spPr>
          <a:xfrm>
            <a:off x="4787640" y="5684760"/>
            <a:ext cx="10684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Chr 10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1" name="CustomShape 4"/>
          <p:cNvSpPr/>
          <p:nvPr/>
        </p:nvSpPr>
        <p:spPr>
          <a:xfrm>
            <a:off x="319320" y="3041640"/>
            <a:ext cx="14569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DNA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Damage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42" name="CustomShape 5"/>
          <p:cNvSpPr/>
          <p:nvPr/>
        </p:nvSpPr>
        <p:spPr>
          <a:xfrm rot="10800000">
            <a:off x="2077920" y="6908400"/>
            <a:ext cx="412920" cy="19483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10000"/>
              <a:lumOff val="90000"/>
            </a:schemeClr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6"/>
          <p:cNvSpPr/>
          <p:nvPr/>
        </p:nvSpPr>
        <p:spPr>
          <a:xfrm>
            <a:off x="3812760" y="1768320"/>
            <a:ext cx="5158440" cy="1991520"/>
          </a:xfrm>
          <a:custGeom>
            <a:avLst/>
            <a:gdLst/>
            <a:ahLst/>
            <a:cxnLst/>
            <a:rect l="l" t="t" r="r" b="b"/>
            <a:pathLst>
              <a:path w="5159433" h="1992749">
                <a:moveTo>
                  <a:pt x="4520242" y="0"/>
                </a:moveTo>
                <a:cubicBezTo>
                  <a:pt x="5026325" y="127958"/>
                  <a:pt x="5144219" y="474451"/>
                  <a:pt x="5158596" y="776376"/>
                </a:cubicBezTo>
                <a:cubicBezTo>
                  <a:pt x="5172973" y="1078301"/>
                  <a:pt x="5004759" y="1542690"/>
                  <a:pt x="4451231" y="1708030"/>
                </a:cubicBezTo>
                <a:cubicBezTo>
                  <a:pt x="3897703" y="1873370"/>
                  <a:pt x="2185359" y="1723845"/>
                  <a:pt x="1837427" y="1768415"/>
                </a:cubicBezTo>
                <a:cubicBezTo>
                  <a:pt x="1489495" y="1812985"/>
                  <a:pt x="2669876" y="1942381"/>
                  <a:pt x="2363638" y="1975449"/>
                </a:cubicBezTo>
                <a:cubicBezTo>
                  <a:pt x="2057400" y="2008517"/>
                  <a:pt x="1028700" y="1987670"/>
                  <a:pt x="0" y="1966823"/>
                </a:cubicBezTo>
              </a:path>
            </a:pathLst>
          </a:custGeom>
          <a:noFill/>
          <a:ln w="19080">
            <a:solidFill>
              <a:schemeClr val="tx1">
                <a:lumMod val="75000"/>
                <a:lumOff val="2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The CAST allele is dominant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4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85C9451-BF47-468D-A73B-47E0D5F42648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73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46" name="Picture 2"/>
          <p:cNvPicPr/>
          <p:nvPr/>
        </p:nvPicPr>
        <p:blipFill>
          <a:blip r:embed="rId2"/>
          <a:stretch/>
        </p:blipFill>
        <p:spPr>
          <a:xfrm>
            <a:off x="1413000" y="795240"/>
            <a:ext cx="6573240" cy="4822560"/>
          </a:xfrm>
          <a:prstGeom prst="rect">
            <a:avLst/>
          </a:prstGeom>
          <a:ln>
            <a:noFill/>
          </a:ln>
        </p:spPr>
      </p:pic>
      <p:sp>
        <p:nvSpPr>
          <p:cNvPr id="1347" name="CustomShape 3"/>
          <p:cNvSpPr/>
          <p:nvPr/>
        </p:nvSpPr>
        <p:spPr>
          <a:xfrm>
            <a:off x="2628360" y="5009040"/>
            <a:ext cx="1166400" cy="243360"/>
          </a:xfrm>
          <a:prstGeom prst="rect">
            <a:avLst/>
          </a:prstGeom>
          <a:noFill/>
          <a:ln w="19080">
            <a:solidFill>
              <a:srgbClr val="FFC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4"/>
          <p:cNvSpPr/>
          <p:nvPr/>
        </p:nvSpPr>
        <p:spPr>
          <a:xfrm>
            <a:off x="1311120" y="2018520"/>
            <a:ext cx="62856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9" name="CustomShape 5"/>
          <p:cNvSpPr/>
          <p:nvPr/>
        </p:nvSpPr>
        <p:spPr>
          <a:xfrm rot="16200000">
            <a:off x="-987840" y="2846880"/>
            <a:ext cx="401004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Prop. MN-RET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50" name="CustomShape 6"/>
          <p:cNvSpPr/>
          <p:nvPr/>
        </p:nvSpPr>
        <p:spPr>
          <a:xfrm>
            <a:off x="2797560" y="5288040"/>
            <a:ext cx="4010040" cy="4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Genotype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CustomShape 1"/>
          <p:cNvSpPr/>
          <p:nvPr/>
        </p:nvSpPr>
        <p:spPr>
          <a:xfrm>
            <a:off x="941400" y="162360"/>
            <a:ext cx="7884000" cy="56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85CA"/>
                </a:solidFill>
                <a:latin typeface="Arial"/>
                <a:ea typeface="DejaVu Sans"/>
              </a:rPr>
              <a:t>Association Mapping to narrow candidate gene list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1C709C-500F-4962-991C-DCAF50C48160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74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941400" y="1005840"/>
            <a:ext cx="7884000" cy="47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Founders have been sequenced.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We have founder haplotypes for the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Map founder sequences onto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 using smaller, three genotype model.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354" name="Picture 10"/>
          <p:cNvPicPr/>
          <p:nvPr/>
        </p:nvPicPr>
        <p:blipFill>
          <a:blip r:embed="rId3"/>
          <a:stretch/>
        </p:blipFill>
        <p:spPr>
          <a:xfrm>
            <a:off x="1002600" y="3467160"/>
            <a:ext cx="7073640" cy="238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CustomShape 1"/>
          <p:cNvSpPr/>
          <p:nvPr/>
        </p:nvSpPr>
        <p:spPr>
          <a:xfrm>
            <a:off x="941400" y="162360"/>
            <a:ext cx="7884000" cy="56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85CA"/>
                </a:solidFill>
                <a:latin typeface="Arial"/>
                <a:ea typeface="DejaVu Sans"/>
              </a:rPr>
              <a:t>Association Mapping to narrow candidate gene list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5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FFFD0A6-6695-4C82-9A42-88E24E745F89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75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57" name="CustomShape 3"/>
          <p:cNvSpPr/>
          <p:nvPr/>
        </p:nvSpPr>
        <p:spPr>
          <a:xfrm>
            <a:off x="941400" y="1005840"/>
            <a:ext cx="7884000" cy="47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Founders have been sequenced.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We have founder haplotypes for the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Map founder sequences onto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 using smaller, three genotype model.</a:t>
            </a: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1358" name="Table 4"/>
          <p:cNvGraphicFramePr/>
          <p:nvPr/>
        </p:nvGraphicFramePr>
        <p:xfrm>
          <a:off x="1302480" y="4537440"/>
          <a:ext cx="2613240" cy="815040"/>
        </p:xfrm>
        <a:graphic>
          <a:graphicData uri="http://schemas.openxmlformats.org/drawingml/2006/table">
            <a:tbl>
              <a:tblPr/>
              <a:tblGrid>
                <a:gridCol w="32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1C4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989391"/>
                          </a:solidFill>
                          <a:latin typeface="Arial"/>
                        </a:rPr>
                        <a:t>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99CC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16FFF"/>
                          </a:solidFill>
                          <a:latin typeface="Arial"/>
                        </a:rPr>
                        <a:t>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84D5FF"/>
                          </a:solidFill>
                          <a:latin typeface="Arial"/>
                        </a:rPr>
                        <a:t>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B050"/>
                          </a:solidFill>
                          <a:latin typeface="Arial"/>
                        </a:rPr>
                        <a:t>F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00FF"/>
                          </a:solidFill>
                          <a:latin typeface="Arial"/>
                        </a:rPr>
                        <a:t>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59" name="Table 5"/>
          <p:cNvGraphicFramePr/>
          <p:nvPr/>
        </p:nvGraphicFramePr>
        <p:xfrm>
          <a:off x="4968720" y="3838680"/>
          <a:ext cx="1976760" cy="2224080"/>
        </p:xfrm>
        <a:graphic>
          <a:graphicData uri="http://schemas.openxmlformats.org/drawingml/2006/table">
            <a:tbl>
              <a:tblPr/>
              <a:tblGrid>
                <a:gridCol w="565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#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Geno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1C400"/>
                          </a:solidFill>
                          <a:latin typeface="Arial"/>
                        </a:rPr>
                        <a:t>A</a:t>
                      </a:r>
                      <a:r>
                        <a:rPr lang="en-US" sz="1800" b="1" strike="noStrike" spc="-1">
                          <a:solidFill>
                            <a:srgbClr val="768186"/>
                          </a:solidFill>
                          <a:latin typeface="Arial"/>
                        </a:rPr>
                        <a:t>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0+1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768186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1+1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1C400"/>
                          </a:solidFill>
                          <a:latin typeface="Arial"/>
                        </a:rPr>
                        <a:t>A</a:t>
                      </a:r>
                      <a:r>
                        <a:rPr lang="en-US" sz="1800" b="1" strike="noStrike" spc="-1">
                          <a:solidFill>
                            <a:srgbClr val="FF99CC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0+0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768186"/>
                          </a:solidFill>
                          <a:latin typeface="Arial"/>
                        </a:rPr>
                        <a:t>B</a:t>
                      </a:r>
                      <a:r>
                        <a:rPr lang="en-US" sz="1800" b="1" strike="noStrike" spc="-1">
                          <a:solidFill>
                            <a:srgbClr val="84D5FF"/>
                          </a:solidFill>
                          <a:latin typeface="Arial"/>
                        </a:rPr>
                        <a:t>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1+1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16FFF"/>
                          </a:solidFill>
                          <a:latin typeface="Arial"/>
                        </a:rPr>
                        <a:t>D</a:t>
                      </a:r>
                      <a:r>
                        <a:rPr lang="en-US" sz="1800" b="1" strike="noStrike" spc="-1">
                          <a:solidFill>
                            <a:srgbClr val="84D5FF"/>
                          </a:solidFill>
                          <a:latin typeface="Arial"/>
                        </a:rPr>
                        <a:t>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0+1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CustomShape 6"/>
          <p:cNvSpPr/>
          <p:nvPr/>
        </p:nvSpPr>
        <p:spPr>
          <a:xfrm>
            <a:off x="4045680" y="4735800"/>
            <a:ext cx="706320" cy="421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61" name="Content Placeholder 3"/>
          <p:cNvPicPr/>
          <p:nvPr/>
        </p:nvPicPr>
        <p:blipFill>
          <a:blip r:embed="rId3"/>
          <a:stretch/>
        </p:blipFill>
        <p:spPr>
          <a:xfrm>
            <a:off x="7085880" y="4222800"/>
            <a:ext cx="1790640" cy="1374840"/>
          </a:xfrm>
          <a:prstGeom prst="rect">
            <a:avLst/>
          </a:prstGeom>
          <a:ln>
            <a:noFill/>
          </a:ln>
        </p:spPr>
      </p:pic>
      <p:sp>
        <p:nvSpPr>
          <p:cNvPr id="1362" name="CustomShape 7"/>
          <p:cNvSpPr/>
          <p:nvPr/>
        </p:nvSpPr>
        <p:spPr>
          <a:xfrm>
            <a:off x="7307280" y="5494320"/>
            <a:ext cx="4078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3" name="CustomShape 8"/>
          <p:cNvSpPr/>
          <p:nvPr/>
        </p:nvSpPr>
        <p:spPr>
          <a:xfrm>
            <a:off x="7740360" y="5502600"/>
            <a:ext cx="4078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4" name="CustomShape 9"/>
          <p:cNvSpPr/>
          <p:nvPr/>
        </p:nvSpPr>
        <p:spPr>
          <a:xfrm>
            <a:off x="8173440" y="5502600"/>
            <a:ext cx="4078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5" name="CustomShape 10"/>
          <p:cNvSpPr/>
          <p:nvPr/>
        </p:nvSpPr>
        <p:spPr>
          <a:xfrm>
            <a:off x="1291320" y="4050720"/>
            <a:ext cx="26938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One Sanger SNP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CustomShape 1"/>
          <p:cNvSpPr/>
          <p:nvPr/>
        </p:nvSpPr>
        <p:spPr>
          <a:xfrm>
            <a:off x="672840" y="25344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DejaVu Sans"/>
              </a:rPr>
              <a:t>Sult3a1 and Gm4794 are sulfotransferases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6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F25D10A-AEF8-4365-BDF7-FB449436A84F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76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68" name="Content Placeholder 4"/>
          <p:cNvPicPr/>
          <p:nvPr/>
        </p:nvPicPr>
        <p:blipFill>
          <a:blip r:embed="rId2"/>
          <a:stretch/>
        </p:blipFill>
        <p:spPr>
          <a:xfrm>
            <a:off x="1768320" y="1187640"/>
            <a:ext cx="5537160" cy="509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Content Placeholder 9"/>
          <p:cNvPicPr/>
          <p:nvPr/>
        </p:nvPicPr>
        <p:blipFill>
          <a:blip r:embed="rId2"/>
          <a:stretch/>
        </p:blipFill>
        <p:spPr>
          <a:xfrm>
            <a:off x="2501640" y="1164240"/>
            <a:ext cx="4596840" cy="5371560"/>
          </a:xfrm>
          <a:prstGeom prst="rect">
            <a:avLst/>
          </a:prstGeom>
          <a:ln>
            <a:noFill/>
          </a:ln>
        </p:spPr>
      </p:pic>
      <p:sp>
        <p:nvSpPr>
          <p:cNvPr id="1370" name="CustomShape 1"/>
          <p:cNvSpPr/>
          <p:nvPr/>
        </p:nvSpPr>
        <p:spPr>
          <a:xfrm>
            <a:off x="672840" y="59004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Sult3a1 and Gm4794 have high expression in CAST livers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7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96DCAE8-3310-470A-9CA8-5E10E1124425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72" name="CustomShape 3"/>
          <p:cNvSpPr/>
          <p:nvPr/>
        </p:nvSpPr>
        <p:spPr>
          <a:xfrm>
            <a:off x="2508480" y="639828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http://cgd.jax.org/gem/strainsurvey26/v1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CustomShape 1"/>
          <p:cNvSpPr/>
          <p:nvPr/>
        </p:nvSpPr>
        <p:spPr>
          <a:xfrm>
            <a:off x="672840" y="59004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The CAST allele of Sult3a1 &amp; Gm4794 is more highly expressed than other alleles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74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5F73E87-5397-4235-B582-C7D4C0A0F28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75" name="CustomShape 3"/>
          <p:cNvSpPr/>
          <p:nvPr/>
        </p:nvSpPr>
        <p:spPr>
          <a:xfrm>
            <a:off x="1762560" y="6185880"/>
            <a:ext cx="30715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French JE, et al., </a:t>
            </a:r>
            <a:r>
              <a:rPr lang="en-US" sz="12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Env. Health Persp.</a:t>
            </a: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, 2015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376" name="Content Placeholder 4"/>
          <p:cNvPicPr/>
          <p:nvPr/>
        </p:nvPicPr>
        <p:blipFill>
          <a:blip r:embed="rId2"/>
          <a:srcRect t="2636591"/>
          <a:stretch/>
        </p:blipFill>
        <p:spPr>
          <a:xfrm>
            <a:off x="1905120" y="1320840"/>
            <a:ext cx="5874840" cy="486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Picture 3"/>
          <p:cNvPicPr/>
          <p:nvPr/>
        </p:nvPicPr>
        <p:blipFill>
          <a:blip r:embed="rId2"/>
          <a:stretch/>
        </p:blipFill>
        <p:spPr>
          <a:xfrm>
            <a:off x="1439640" y="3281400"/>
            <a:ext cx="6926760" cy="2834280"/>
          </a:xfrm>
          <a:prstGeom prst="rect">
            <a:avLst/>
          </a:prstGeom>
          <a:ln>
            <a:noFill/>
          </a:ln>
        </p:spPr>
      </p:pic>
      <p:sp>
        <p:nvSpPr>
          <p:cNvPr id="1378" name="CustomShape 1"/>
          <p:cNvSpPr/>
          <p:nvPr/>
        </p:nvSpPr>
        <p:spPr>
          <a:xfrm>
            <a:off x="672840" y="62460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CAST/EiJ has a copy number gain of sulfotransferases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7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81CA23E-E50E-4A85-AA60-E62B9CBA5C7A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79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80" name="Picture 3"/>
          <p:cNvPicPr/>
          <p:nvPr/>
        </p:nvPicPr>
        <p:blipFill>
          <a:blip r:embed="rId3"/>
          <a:stretch/>
        </p:blipFill>
        <p:spPr>
          <a:xfrm>
            <a:off x="1466640" y="1600200"/>
            <a:ext cx="6785640" cy="1680120"/>
          </a:xfrm>
          <a:prstGeom prst="rect">
            <a:avLst/>
          </a:prstGeom>
          <a:ln>
            <a:noFill/>
          </a:ln>
        </p:spPr>
      </p:pic>
      <p:sp>
        <p:nvSpPr>
          <p:cNvPr id="1381" name="CustomShape 3"/>
          <p:cNvSpPr/>
          <p:nvPr/>
        </p:nvSpPr>
        <p:spPr>
          <a:xfrm>
            <a:off x="4097520" y="3291480"/>
            <a:ext cx="42494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http://www.sanger.ac.uk/sanger/Mouse_SnpViewer/rel-1303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82" name="CustomShape 4"/>
          <p:cNvSpPr/>
          <p:nvPr/>
        </p:nvSpPr>
        <p:spPr>
          <a:xfrm>
            <a:off x="7185960" y="5791320"/>
            <a:ext cx="17514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http://ensembl.org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83" name="CustomShape 5"/>
          <p:cNvSpPr/>
          <p:nvPr/>
        </p:nvSpPr>
        <p:spPr>
          <a:xfrm>
            <a:off x="1547280" y="3891960"/>
            <a:ext cx="1111680" cy="3639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Sult3a2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4" name="CustomShape 6"/>
          <p:cNvSpPr/>
          <p:nvPr/>
        </p:nvSpPr>
        <p:spPr>
          <a:xfrm>
            <a:off x="7463160" y="4473360"/>
            <a:ext cx="1033920" cy="3639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Sult3a1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F2B70B1-588F-40A3-B9D8-5C4E00002BE7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60360" y="0"/>
            <a:ext cx="8692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msgothic"/>
              </a:rPr>
              <a:t>The production of recombinant inbred lines by selfing (A) and by sibling mating (B).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14" name="Picture 3"/>
          <p:cNvPicPr/>
          <p:nvPr/>
        </p:nvPicPr>
        <p:blipFill>
          <a:blip r:embed="rId2"/>
          <a:stretch/>
        </p:blipFill>
        <p:spPr>
          <a:xfrm>
            <a:off x="539640" y="852480"/>
            <a:ext cx="8330040" cy="5006880"/>
          </a:xfrm>
          <a:prstGeom prst="rect">
            <a:avLst/>
          </a:prstGeom>
          <a:ln>
            <a:noFill/>
          </a:ln>
        </p:spPr>
      </p:pic>
      <p:sp>
        <p:nvSpPr>
          <p:cNvPr id="315" name="CustomShape 3"/>
          <p:cNvSpPr/>
          <p:nvPr/>
        </p:nvSpPr>
        <p:spPr>
          <a:xfrm>
            <a:off x="5720400" y="6024600"/>
            <a:ext cx="4318560" cy="2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msgothic"/>
              </a:rPr>
              <a:t>Karl W. Broman Genetics 2005;169:1133-1146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CustomShape 1"/>
          <p:cNvSpPr/>
          <p:nvPr/>
        </p:nvSpPr>
        <p:spPr>
          <a:xfrm>
            <a:off x="672840" y="62460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CAST/EiJ has a copy number gain of sulfotransferases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8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389CB5-CE21-4FA1-A21F-97C506DAE4B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80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87" name="Picture 2"/>
          <p:cNvPicPr/>
          <p:nvPr/>
        </p:nvPicPr>
        <p:blipFill>
          <a:blip r:embed="rId2"/>
          <a:stretch/>
        </p:blipFill>
        <p:spPr>
          <a:xfrm>
            <a:off x="2358360" y="1243800"/>
            <a:ext cx="4811040" cy="509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>
            <a:off x="672840" y="24876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Hypothesis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8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F9F9C5-8ED5-406B-B499-2E96798AD0FB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81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90" name="CustomShape 3"/>
          <p:cNvSpPr/>
          <p:nvPr/>
        </p:nvSpPr>
        <p:spPr>
          <a:xfrm>
            <a:off x="1889280" y="6141600"/>
            <a:ext cx="25264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http://www.crios.be/Benzene/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391" name="Picture 2"/>
          <p:cNvPicPr/>
          <p:nvPr/>
        </p:nvPicPr>
        <p:blipFill>
          <a:blip r:embed="rId2"/>
          <a:stretch/>
        </p:blipFill>
        <p:spPr>
          <a:xfrm>
            <a:off x="765720" y="1014840"/>
            <a:ext cx="3563640" cy="5083200"/>
          </a:xfrm>
          <a:prstGeom prst="rect">
            <a:avLst/>
          </a:prstGeom>
          <a:ln>
            <a:noFill/>
          </a:ln>
        </p:spPr>
      </p:pic>
      <p:sp>
        <p:nvSpPr>
          <p:cNvPr id="1392" name="CustomShape 4"/>
          <p:cNvSpPr/>
          <p:nvPr/>
        </p:nvSpPr>
        <p:spPr>
          <a:xfrm>
            <a:off x="3768480" y="5472720"/>
            <a:ext cx="3769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Metabolite produces ROS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93" name="CustomShape 5"/>
          <p:cNvSpPr/>
          <p:nvPr/>
        </p:nvSpPr>
        <p:spPr>
          <a:xfrm rot="10800000">
            <a:off x="4726440" y="6280920"/>
            <a:ext cx="533880" cy="2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25000"/>
              <a:lumOff val="75000"/>
            </a:schemeClr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4" name="CustomShape 6"/>
          <p:cNvSpPr/>
          <p:nvPr/>
        </p:nvSpPr>
        <p:spPr>
          <a:xfrm>
            <a:off x="4942800" y="3278520"/>
            <a:ext cx="3317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Sulfate conjugation leads to excretion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95" name="CustomShape 7"/>
          <p:cNvSpPr/>
          <p:nvPr/>
        </p:nvSpPr>
        <p:spPr>
          <a:xfrm>
            <a:off x="4434120" y="2795040"/>
            <a:ext cx="654480" cy="878760"/>
          </a:xfrm>
          <a:custGeom>
            <a:avLst/>
            <a:gdLst/>
            <a:ahLst/>
            <a:cxnLst/>
            <a:rect l="l" t="t" r="r" b="b"/>
            <a:pathLst>
              <a:path w="655608" h="879895">
                <a:moveTo>
                  <a:pt x="655608" y="879895"/>
                </a:moveTo>
                <a:cubicBezTo>
                  <a:pt x="414787" y="780691"/>
                  <a:pt x="173967" y="681487"/>
                  <a:pt x="172529" y="552091"/>
                </a:cubicBezTo>
                <a:cubicBezTo>
                  <a:pt x="171091" y="422695"/>
                  <a:pt x="675736" y="195532"/>
                  <a:pt x="646981" y="103517"/>
                </a:cubicBezTo>
                <a:cubicBezTo>
                  <a:pt x="618226" y="11502"/>
                  <a:pt x="298330" y="2156"/>
                  <a:pt x="0" y="0"/>
                </a:cubicBez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6" name="CustomShape 8"/>
          <p:cNvSpPr/>
          <p:nvPr/>
        </p:nvSpPr>
        <p:spPr>
          <a:xfrm>
            <a:off x="4416840" y="3692160"/>
            <a:ext cx="759600" cy="897480"/>
          </a:xfrm>
          <a:custGeom>
            <a:avLst/>
            <a:gdLst/>
            <a:ahLst/>
            <a:cxnLst/>
            <a:rect l="l" t="t" r="r" b="b"/>
            <a:pathLst>
              <a:path w="760621" h="898555">
                <a:moveTo>
                  <a:pt x="681487" y="0"/>
                </a:moveTo>
                <a:cubicBezTo>
                  <a:pt x="437790" y="120769"/>
                  <a:pt x="194094" y="241539"/>
                  <a:pt x="207034" y="379562"/>
                </a:cubicBezTo>
                <a:cubicBezTo>
                  <a:pt x="219974" y="517585"/>
                  <a:pt x="793631" y="741872"/>
                  <a:pt x="759125" y="828136"/>
                </a:cubicBezTo>
                <a:cubicBezTo>
                  <a:pt x="724619" y="914400"/>
                  <a:pt x="0" y="897147"/>
                  <a:pt x="0" y="897147"/>
                </a:cubicBez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9"/>
          <p:cNvSpPr/>
          <p:nvPr/>
        </p:nvSpPr>
        <p:spPr>
          <a:xfrm>
            <a:off x="4434120" y="3683520"/>
            <a:ext cx="671760" cy="360"/>
          </a:xfrm>
          <a:custGeom>
            <a:avLst/>
            <a:gdLst/>
            <a:ahLst/>
            <a:cxnLst/>
            <a:rect l="l" t="t" r="r" b="b"/>
            <a:pathLst>
              <a:path w="10685">
                <a:moveTo>
                  <a:pt x="10685" y="0"/>
                </a:moveTo>
                <a:lnTo>
                  <a:pt x="0" y="0"/>
                </a:ln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CustomShape 1"/>
          <p:cNvSpPr/>
          <p:nvPr/>
        </p:nvSpPr>
        <p:spPr>
          <a:xfrm>
            <a:off x="672840" y="19872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Hypothesis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9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C7B001A-B027-444E-B3B1-A9770FFC2819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400" name="CustomShape 3"/>
          <p:cNvSpPr/>
          <p:nvPr/>
        </p:nvSpPr>
        <p:spPr>
          <a:xfrm>
            <a:off x="2872440" y="1679400"/>
            <a:ext cx="1128960" cy="5162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Liver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01" name="CustomShape 4"/>
          <p:cNvSpPr/>
          <p:nvPr/>
        </p:nvSpPr>
        <p:spPr>
          <a:xfrm>
            <a:off x="6360840" y="1465560"/>
            <a:ext cx="1422360" cy="9428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Bone Marrow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402" name="Picture 16"/>
          <p:cNvPicPr/>
          <p:nvPr/>
        </p:nvPicPr>
        <p:blipFill>
          <a:blip r:embed="rId2"/>
          <a:stretch/>
        </p:blipFill>
        <p:spPr>
          <a:xfrm>
            <a:off x="1486080" y="1634760"/>
            <a:ext cx="555120" cy="636120"/>
          </a:xfrm>
          <a:prstGeom prst="rect">
            <a:avLst/>
          </a:prstGeom>
          <a:ln>
            <a:noFill/>
          </a:ln>
        </p:spPr>
      </p:pic>
      <p:sp>
        <p:nvSpPr>
          <p:cNvPr id="1403" name="CustomShape 5"/>
          <p:cNvSpPr/>
          <p:nvPr/>
        </p:nvSpPr>
        <p:spPr>
          <a:xfrm>
            <a:off x="2173680" y="1842120"/>
            <a:ext cx="482040" cy="22068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6"/>
          <p:cNvSpPr/>
          <p:nvPr/>
        </p:nvSpPr>
        <p:spPr>
          <a:xfrm>
            <a:off x="4413960" y="1842120"/>
            <a:ext cx="1658160" cy="22068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7"/>
          <p:cNvSpPr/>
          <p:nvPr/>
        </p:nvSpPr>
        <p:spPr>
          <a:xfrm>
            <a:off x="4114800" y="1472760"/>
            <a:ext cx="2124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Active metabolites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6" name="CustomShape 8"/>
          <p:cNvSpPr/>
          <p:nvPr/>
        </p:nvSpPr>
        <p:spPr>
          <a:xfrm>
            <a:off x="6360840" y="2497680"/>
            <a:ext cx="1431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Arial"/>
                <a:ea typeface="DejaVu Sans"/>
              </a:rPr>
              <a:t>DNA Damage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07" name="CustomShape 9"/>
          <p:cNvSpPr/>
          <p:nvPr/>
        </p:nvSpPr>
        <p:spPr>
          <a:xfrm>
            <a:off x="3407400" y="2271600"/>
            <a:ext cx="360" cy="53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08" name="CustomShape 10"/>
          <p:cNvSpPr/>
          <p:nvPr/>
        </p:nvSpPr>
        <p:spPr>
          <a:xfrm>
            <a:off x="2570760" y="2881440"/>
            <a:ext cx="1666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Less excretion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9" name="CustomShape 11"/>
          <p:cNvSpPr/>
          <p:nvPr/>
        </p:nvSpPr>
        <p:spPr>
          <a:xfrm>
            <a:off x="2826720" y="4389120"/>
            <a:ext cx="1128960" cy="5162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Liver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10" name="CustomShape 12"/>
          <p:cNvSpPr/>
          <p:nvPr/>
        </p:nvSpPr>
        <p:spPr>
          <a:xfrm>
            <a:off x="6314760" y="4175280"/>
            <a:ext cx="1422360" cy="9428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Bone Marrow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411" name="Picture 25"/>
          <p:cNvPicPr/>
          <p:nvPr/>
        </p:nvPicPr>
        <p:blipFill>
          <a:blip r:embed="rId2"/>
          <a:stretch/>
        </p:blipFill>
        <p:spPr>
          <a:xfrm>
            <a:off x="1440000" y="4344120"/>
            <a:ext cx="555120" cy="636120"/>
          </a:xfrm>
          <a:prstGeom prst="rect">
            <a:avLst/>
          </a:prstGeom>
          <a:ln>
            <a:noFill/>
          </a:ln>
        </p:spPr>
      </p:pic>
      <p:sp>
        <p:nvSpPr>
          <p:cNvPr id="1412" name="CustomShape 13"/>
          <p:cNvSpPr/>
          <p:nvPr/>
        </p:nvSpPr>
        <p:spPr>
          <a:xfrm>
            <a:off x="2127960" y="4551840"/>
            <a:ext cx="482040" cy="22068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4"/>
          <p:cNvSpPr/>
          <p:nvPr/>
        </p:nvSpPr>
        <p:spPr>
          <a:xfrm>
            <a:off x="4068720" y="4182480"/>
            <a:ext cx="2124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Active metabolites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4" name="CustomShape 15"/>
          <p:cNvSpPr/>
          <p:nvPr/>
        </p:nvSpPr>
        <p:spPr>
          <a:xfrm>
            <a:off x="6314760" y="5207400"/>
            <a:ext cx="143100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423F3E"/>
                </a:solidFill>
                <a:latin typeface="Arial"/>
                <a:ea typeface="DejaVu Sans"/>
              </a:rPr>
              <a:t>Less DNA Damage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15" name="CustomShape 16"/>
          <p:cNvSpPr/>
          <p:nvPr/>
        </p:nvSpPr>
        <p:spPr>
          <a:xfrm>
            <a:off x="2059560" y="5416920"/>
            <a:ext cx="26128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More excretion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16" name="CustomShape 17"/>
          <p:cNvSpPr/>
          <p:nvPr/>
        </p:nvSpPr>
        <p:spPr>
          <a:xfrm>
            <a:off x="1613160" y="3587400"/>
            <a:ext cx="60120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Mice with </a:t>
            </a:r>
            <a:r>
              <a:rPr lang="en-US" sz="2400" b="0" strike="noStrike" spc="-1">
                <a:solidFill>
                  <a:srgbClr val="33CC33"/>
                </a:solidFill>
                <a:latin typeface="Arial"/>
                <a:ea typeface="DejaVu Sans"/>
              </a:rPr>
              <a:t>CAST/EiJ</a:t>
            </a: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 allele at Chr 10 QTL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7" name="CustomShape 18"/>
          <p:cNvSpPr/>
          <p:nvPr/>
        </p:nvSpPr>
        <p:spPr>
          <a:xfrm>
            <a:off x="1825920" y="1008360"/>
            <a:ext cx="56091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Mice with other allele at Chr 10 QTL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8" name="CustomShape 19"/>
          <p:cNvSpPr/>
          <p:nvPr/>
        </p:nvSpPr>
        <p:spPr>
          <a:xfrm>
            <a:off x="1052280" y="987840"/>
            <a:ext cx="7167600" cy="2336760"/>
          </a:xfrm>
          <a:prstGeom prst="rect">
            <a:avLst/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9" name="CustomShape 20"/>
          <p:cNvSpPr/>
          <p:nvPr/>
        </p:nvSpPr>
        <p:spPr>
          <a:xfrm>
            <a:off x="1052280" y="3573000"/>
            <a:ext cx="7167600" cy="2365920"/>
          </a:xfrm>
          <a:prstGeom prst="rect">
            <a:avLst/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0" name="CustomShape 21"/>
          <p:cNvSpPr/>
          <p:nvPr/>
        </p:nvSpPr>
        <p:spPr>
          <a:xfrm>
            <a:off x="3226320" y="4999320"/>
            <a:ext cx="361080" cy="434520"/>
          </a:xfrm>
          <a:prstGeom prst="downArrow">
            <a:avLst>
              <a:gd name="adj1" fmla="val 50000"/>
              <a:gd name="adj2" fmla="val 50000"/>
            </a:avLst>
          </a:prstGeom>
          <a:noFill/>
          <a:ln w="1908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1" name="CustomShape 22"/>
          <p:cNvSpPr/>
          <p:nvPr/>
        </p:nvSpPr>
        <p:spPr>
          <a:xfrm>
            <a:off x="4336200" y="4709520"/>
            <a:ext cx="1735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CustomShape 1"/>
          <p:cNvSpPr/>
          <p:nvPr/>
        </p:nvSpPr>
        <p:spPr>
          <a:xfrm>
            <a:off x="730080" y="274680"/>
            <a:ext cx="8095680" cy="59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Summary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2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3871445-4F3A-4688-BB3A-42C84C896DE6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424" name="CustomShape 3"/>
          <p:cNvSpPr/>
          <p:nvPr/>
        </p:nvSpPr>
        <p:spPr>
          <a:xfrm>
            <a:off x="730080" y="1058760"/>
            <a:ext cx="8095680" cy="49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studies generate testable hypotheses.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Arial"/>
              <a:buChar char="•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i.e. Gene X affects phenotype Y.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Benzene-induced hematotoxicity is affected by a dominant, protective CAST allele.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CAST carries a duplication of a pair of sulfotransferases that increases constitutive liver expression.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Sulfation of benzene metabolites is a plausible detoxification mechanism.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1147320"/>
            <a:ext cx="8228520" cy="49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is a method for finding genes related to a trait of interest (i.e. cholesterol).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Control environment &amp; vary genetics.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Panel of genetically diverse mice with different cholesterol levels. (n = 200 to 300+)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Use correlation between genotypes and phenotypes of mice to find genes.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10680" y="27468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Quantitative Trait Locus (QTL) Mapping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3490</TotalTime>
  <Words>2876</Words>
  <Application>Microsoft Macintosh PowerPoint</Application>
  <PresentationFormat>On-screen Show (4:3)</PresentationFormat>
  <Paragraphs>897</Paragraphs>
  <Slides>83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83</vt:i4>
      </vt:variant>
    </vt:vector>
  </HeadingPairs>
  <TitlesOfParts>
    <vt:vector size="98" baseType="lpstr">
      <vt:lpstr>ＭＳ Ｐゴシック</vt:lpstr>
      <vt:lpstr>Arial</vt:lpstr>
      <vt:lpstr>Cambria Math</vt:lpstr>
      <vt:lpstr>Courier New</vt:lpstr>
      <vt:lpstr>DejaVu Sans</vt:lpstr>
      <vt:lpstr>msgothic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Quantitative Trait Locus (QTL)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Gatti</dc:creator>
  <dc:description/>
  <cp:lastModifiedBy>Microsoft Office User</cp:lastModifiedBy>
  <cp:revision>267</cp:revision>
  <cp:lastPrinted>2015-02-05T16:13:55Z</cp:lastPrinted>
  <dcterms:created xsi:type="dcterms:W3CDTF">2013-11-05T10:42:16Z</dcterms:created>
  <dcterms:modified xsi:type="dcterms:W3CDTF">2019-08-23T16:53:07Z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95</vt:i4>
  </property>
</Properties>
</file>